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79" r:id="rId5"/>
    <p:sldId id="298" r:id="rId6"/>
    <p:sldId id="278" r:id="rId7"/>
    <p:sldId id="299" r:id="rId8"/>
    <p:sldId id="301" r:id="rId9"/>
    <p:sldId id="321" r:id="rId10"/>
    <p:sldId id="322" r:id="rId11"/>
    <p:sldId id="323" r:id="rId12"/>
    <p:sldId id="324" r:id="rId13"/>
    <p:sldId id="300" r:id="rId14"/>
    <p:sldId id="327" r:id="rId15"/>
    <p:sldId id="328" r:id="rId16"/>
    <p:sldId id="329" r:id="rId17"/>
    <p:sldId id="263" r:id="rId18"/>
    <p:sldId id="330" r:id="rId19"/>
    <p:sldId id="331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5E3"/>
    <a:srgbClr val="FA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F119-7F99-4AB1-A669-F8F8DE79EB0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21CC2-7B45-4CED-B825-675923B294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1CC2-7B45-4CED-B825-675923B2941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1CC2-7B45-4CED-B825-675923B2941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1CC2-7B45-4CED-B825-675923B2941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1CC2-7B45-4CED-B825-675923B2941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9EE43-DC1A-4170-8A72-0F755D8E5D8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9EE43-DC1A-4170-8A72-0F755D8E5D8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9EE43-DC1A-4170-8A72-0F755D8E5D8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9EE43-DC1A-4170-8A72-0F755D8E5D8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1CC2-7B45-4CED-B825-675923B2941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841679" cy="151970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8148E-5E43-4EA5-8FA4-B8F94C739FF2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F3FDA-94B9-4C3A-8388-862A54433BE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object 10"/>
          <p:cNvGrpSpPr/>
          <p:nvPr userDrawn="1"/>
        </p:nvGrpSpPr>
        <p:grpSpPr>
          <a:xfrm>
            <a:off x="10888005" y="239077"/>
            <a:ext cx="1064260" cy="252095"/>
            <a:chOff x="522839" y="565874"/>
            <a:chExt cx="1064260" cy="252095"/>
          </a:xfrm>
        </p:grpSpPr>
        <p:sp>
          <p:nvSpPr>
            <p:cNvPr id="8" name="object 11"/>
            <p:cNvSpPr/>
            <p:nvPr/>
          </p:nvSpPr>
          <p:spPr>
            <a:xfrm>
              <a:off x="902487" y="598703"/>
              <a:ext cx="354965" cy="187325"/>
            </a:xfrm>
            <a:custGeom>
              <a:avLst/>
              <a:gdLst/>
              <a:ahLst/>
              <a:cxnLst/>
              <a:rect l="l" t="t" r="r" b="b"/>
              <a:pathLst>
                <a:path w="354965" h="187325">
                  <a:moveTo>
                    <a:pt x="143116" y="6692"/>
                  </a:moveTo>
                  <a:lnTo>
                    <a:pt x="140296" y="6692"/>
                  </a:lnTo>
                  <a:lnTo>
                    <a:pt x="140296" y="342"/>
                  </a:lnTo>
                  <a:lnTo>
                    <a:pt x="0" y="342"/>
                  </a:lnTo>
                  <a:lnTo>
                    <a:pt x="0" y="6692"/>
                  </a:lnTo>
                  <a:lnTo>
                    <a:pt x="0" y="30822"/>
                  </a:lnTo>
                  <a:lnTo>
                    <a:pt x="55181" y="30822"/>
                  </a:lnTo>
                  <a:lnTo>
                    <a:pt x="55181" y="187032"/>
                  </a:lnTo>
                  <a:lnTo>
                    <a:pt x="87934" y="187032"/>
                  </a:lnTo>
                  <a:lnTo>
                    <a:pt x="87934" y="30822"/>
                  </a:lnTo>
                  <a:lnTo>
                    <a:pt x="143116" y="30822"/>
                  </a:lnTo>
                  <a:lnTo>
                    <a:pt x="143116" y="6692"/>
                  </a:lnTo>
                  <a:close/>
                </a:path>
                <a:path w="354965" h="187325">
                  <a:moveTo>
                    <a:pt x="191579" y="6350"/>
                  </a:moveTo>
                  <a:lnTo>
                    <a:pt x="188429" y="6350"/>
                  </a:lnTo>
                  <a:lnTo>
                    <a:pt x="188429" y="0"/>
                  </a:lnTo>
                  <a:lnTo>
                    <a:pt x="159092" y="0"/>
                  </a:lnTo>
                  <a:lnTo>
                    <a:pt x="159092" y="6350"/>
                  </a:lnTo>
                  <a:lnTo>
                    <a:pt x="159092" y="186690"/>
                  </a:lnTo>
                  <a:lnTo>
                    <a:pt x="191579" y="186690"/>
                  </a:lnTo>
                  <a:lnTo>
                    <a:pt x="191579" y="6350"/>
                  </a:lnTo>
                  <a:close/>
                </a:path>
                <a:path w="354965" h="187325">
                  <a:moveTo>
                    <a:pt x="354634" y="6350"/>
                  </a:moveTo>
                  <a:lnTo>
                    <a:pt x="351472" y="6350"/>
                  </a:lnTo>
                  <a:lnTo>
                    <a:pt x="351472" y="0"/>
                  </a:lnTo>
                  <a:lnTo>
                    <a:pt x="220649" y="0"/>
                  </a:lnTo>
                  <a:lnTo>
                    <a:pt x="220649" y="186690"/>
                  </a:lnTo>
                  <a:lnTo>
                    <a:pt x="354634" y="186690"/>
                  </a:lnTo>
                  <a:lnTo>
                    <a:pt x="354634" y="156210"/>
                  </a:lnTo>
                  <a:lnTo>
                    <a:pt x="253136" y="156210"/>
                  </a:lnTo>
                  <a:lnTo>
                    <a:pt x="253136" y="104140"/>
                  </a:lnTo>
                  <a:lnTo>
                    <a:pt x="336956" y="104140"/>
                  </a:lnTo>
                  <a:lnTo>
                    <a:pt x="336956" y="74930"/>
                  </a:lnTo>
                  <a:lnTo>
                    <a:pt x="253136" y="74930"/>
                  </a:lnTo>
                  <a:lnTo>
                    <a:pt x="253136" y="30480"/>
                  </a:lnTo>
                  <a:lnTo>
                    <a:pt x="354634" y="30480"/>
                  </a:lnTo>
                  <a:lnTo>
                    <a:pt x="354634" y="6350"/>
                  </a:lnTo>
                  <a:close/>
                </a:path>
              </a:pathLst>
            </a:custGeom>
            <a:solidFill>
              <a:srgbClr val="2E78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1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6730" y="595719"/>
              <a:ext cx="310057" cy="191897"/>
            </a:xfrm>
            <a:prstGeom prst="rect">
              <a:avLst/>
            </a:prstGeom>
          </p:spPr>
        </p:pic>
        <p:pic>
          <p:nvPicPr>
            <p:cNvPr id="10" name="object 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2839" y="565874"/>
              <a:ext cx="342012" cy="251777"/>
            </a:xfrm>
            <a:prstGeom prst="rect">
              <a:avLst/>
            </a:prstGeom>
          </p:spPr>
        </p:pic>
        <p:sp>
          <p:nvSpPr>
            <p:cNvPr id="11" name="object 14"/>
            <p:cNvSpPr/>
            <p:nvPr/>
          </p:nvSpPr>
          <p:spPr>
            <a:xfrm>
              <a:off x="902487" y="598703"/>
              <a:ext cx="354965" cy="187325"/>
            </a:xfrm>
            <a:custGeom>
              <a:avLst/>
              <a:gdLst/>
              <a:ahLst/>
              <a:cxnLst/>
              <a:rect l="l" t="t" r="r" b="b"/>
              <a:pathLst>
                <a:path w="354965" h="187325">
                  <a:moveTo>
                    <a:pt x="143116" y="6692"/>
                  </a:moveTo>
                  <a:lnTo>
                    <a:pt x="140296" y="6692"/>
                  </a:lnTo>
                  <a:lnTo>
                    <a:pt x="140296" y="342"/>
                  </a:lnTo>
                  <a:lnTo>
                    <a:pt x="0" y="342"/>
                  </a:lnTo>
                  <a:lnTo>
                    <a:pt x="0" y="6692"/>
                  </a:lnTo>
                  <a:lnTo>
                    <a:pt x="0" y="30822"/>
                  </a:lnTo>
                  <a:lnTo>
                    <a:pt x="55181" y="30822"/>
                  </a:lnTo>
                  <a:lnTo>
                    <a:pt x="55181" y="187032"/>
                  </a:lnTo>
                  <a:lnTo>
                    <a:pt x="87934" y="187032"/>
                  </a:lnTo>
                  <a:lnTo>
                    <a:pt x="87934" y="30822"/>
                  </a:lnTo>
                  <a:lnTo>
                    <a:pt x="143116" y="30822"/>
                  </a:lnTo>
                  <a:lnTo>
                    <a:pt x="143116" y="6692"/>
                  </a:lnTo>
                  <a:close/>
                </a:path>
                <a:path w="354965" h="187325">
                  <a:moveTo>
                    <a:pt x="191579" y="6350"/>
                  </a:moveTo>
                  <a:lnTo>
                    <a:pt x="188429" y="6350"/>
                  </a:lnTo>
                  <a:lnTo>
                    <a:pt x="188429" y="0"/>
                  </a:lnTo>
                  <a:lnTo>
                    <a:pt x="159092" y="0"/>
                  </a:lnTo>
                  <a:lnTo>
                    <a:pt x="159092" y="6350"/>
                  </a:lnTo>
                  <a:lnTo>
                    <a:pt x="159092" y="186690"/>
                  </a:lnTo>
                  <a:lnTo>
                    <a:pt x="191579" y="186690"/>
                  </a:lnTo>
                  <a:lnTo>
                    <a:pt x="191579" y="6350"/>
                  </a:lnTo>
                  <a:close/>
                </a:path>
                <a:path w="354965" h="187325">
                  <a:moveTo>
                    <a:pt x="354634" y="6350"/>
                  </a:moveTo>
                  <a:lnTo>
                    <a:pt x="351472" y="6350"/>
                  </a:lnTo>
                  <a:lnTo>
                    <a:pt x="351472" y="0"/>
                  </a:lnTo>
                  <a:lnTo>
                    <a:pt x="220649" y="0"/>
                  </a:lnTo>
                  <a:lnTo>
                    <a:pt x="220649" y="186690"/>
                  </a:lnTo>
                  <a:lnTo>
                    <a:pt x="354634" y="186690"/>
                  </a:lnTo>
                  <a:lnTo>
                    <a:pt x="354634" y="156210"/>
                  </a:lnTo>
                  <a:lnTo>
                    <a:pt x="253136" y="156210"/>
                  </a:lnTo>
                  <a:lnTo>
                    <a:pt x="253136" y="104140"/>
                  </a:lnTo>
                  <a:lnTo>
                    <a:pt x="336956" y="104140"/>
                  </a:lnTo>
                  <a:lnTo>
                    <a:pt x="336956" y="74930"/>
                  </a:lnTo>
                  <a:lnTo>
                    <a:pt x="253136" y="74930"/>
                  </a:lnTo>
                  <a:lnTo>
                    <a:pt x="253136" y="30480"/>
                  </a:lnTo>
                  <a:lnTo>
                    <a:pt x="354634" y="30480"/>
                  </a:lnTo>
                  <a:lnTo>
                    <a:pt x="354634" y="6350"/>
                  </a:lnTo>
                  <a:close/>
                </a:path>
              </a:pathLst>
            </a:custGeom>
            <a:solidFill>
              <a:srgbClr val="2E78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6730" y="595719"/>
              <a:ext cx="310057" cy="191897"/>
            </a:xfrm>
            <a:prstGeom prst="rect">
              <a:avLst/>
            </a:prstGeom>
          </p:spPr>
        </p:pic>
        <p:pic>
          <p:nvPicPr>
            <p:cNvPr id="13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2839" y="565874"/>
              <a:ext cx="342012" cy="25177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pn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26.jpe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5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4.jpeg"/><Relationship Id="rId5" Type="http://schemas.openxmlformats.org/officeDocument/2006/relationships/tags" Target="../tags/tag15.xml"/><Relationship Id="rId10" Type="http://schemas.openxmlformats.org/officeDocument/2006/relationships/image" Target="../media/image23.jpeg"/><Relationship Id="rId4" Type="http://schemas.openxmlformats.org/officeDocument/2006/relationships/tags" Target="../tags/tag14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30.jpe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9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8.jpeg"/><Relationship Id="rId5" Type="http://schemas.openxmlformats.org/officeDocument/2006/relationships/tags" Target="../tags/tag21.xml"/><Relationship Id="rId10" Type="http://schemas.openxmlformats.org/officeDocument/2006/relationships/image" Target="../media/image27.jpeg"/><Relationship Id="rId4" Type="http://schemas.openxmlformats.org/officeDocument/2006/relationships/tags" Target="../tags/tag20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.mp4"/><Relationship Id="rId13" Type="http://schemas.openxmlformats.org/officeDocument/2006/relationships/image" Target="../media/image32.png"/><Relationship Id="rId3" Type="http://schemas.openxmlformats.org/officeDocument/2006/relationships/tags" Target="../tags/tag25.xml"/><Relationship Id="rId7" Type="http://schemas.microsoft.com/office/2007/relationships/media" Target="../media/media1.mp4"/><Relationship Id="rId12" Type="http://schemas.openxmlformats.org/officeDocument/2006/relationships/image" Target="../media/image31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4.png"/><Relationship Id="rId5" Type="http://schemas.openxmlformats.org/officeDocument/2006/relationships/tags" Target="../tags/tag27.xml"/><Relationship Id="rId15" Type="http://schemas.openxmlformats.org/officeDocument/2006/relationships/image" Target="../media/image34.jpeg"/><Relationship Id="rId10" Type="http://schemas.openxmlformats.org/officeDocument/2006/relationships/notesSlide" Target="../notesSlides/notesSlide11.xml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36.jpe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35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.png"/><Relationship Id="rId5" Type="http://schemas.openxmlformats.org/officeDocument/2006/relationships/tags" Target="../tags/tag33.xml"/><Relationship Id="rId15" Type="http://schemas.openxmlformats.org/officeDocument/2006/relationships/image" Target="../media/image38.jpeg"/><Relationship Id="rId10" Type="http://schemas.openxmlformats.org/officeDocument/2006/relationships/notesSlide" Target="../notesSlides/notesSlide12.xml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274320"/>
            <a:ext cx="4206240" cy="6858000"/>
          </a:xfrm>
          <a:prstGeom prst="rect">
            <a:avLst/>
          </a:prstGeom>
        </p:spPr>
      </p:pic>
      <p:sp>
        <p:nvSpPr>
          <p:cNvPr id="3" name="PA_矩形 25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67200" y="1883410"/>
            <a:ext cx="77133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vi-VN" altLang="zh-CN" cap="all" spc="-142" dirty="0">
                <a:solidFill>
                  <a:srgbClr val="1B45E3"/>
                </a:solidFill>
                <a:latin typeface="+mj-lt"/>
                <a:cs typeface="+mn-ea"/>
                <a:sym typeface="+mn-lt"/>
              </a:rPr>
              <a:t>HOẠT ĐỘNG</a:t>
            </a:r>
            <a:r>
              <a:rPr lang="zh-CN" altLang="en-US" cap="all" spc="-142" dirty="0">
                <a:solidFill>
                  <a:srgbClr val="1B45E3"/>
                </a:solidFill>
                <a:latin typeface="+mj-lt"/>
                <a:cs typeface="+mn-ea"/>
                <a:sym typeface="+mn-lt"/>
              </a:rPr>
              <a:t> </a:t>
            </a:r>
            <a:r>
              <a:rPr lang="zh-CN" altLang="en-US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Tiens Club</a:t>
            </a:r>
          </a:p>
        </p:txBody>
      </p:sp>
      <p:cxnSp>
        <p:nvCxnSpPr>
          <p:cNvPr id="4" name="PA_直接连接符 23"/>
          <p:cNvCxnSpPr/>
          <p:nvPr>
            <p:custDataLst>
              <p:tags r:id="rId2"/>
            </p:custDataLst>
          </p:nvPr>
        </p:nvCxnSpPr>
        <p:spPr>
          <a:xfrm>
            <a:off x="4428490" y="2587625"/>
            <a:ext cx="5353050" cy="13970"/>
          </a:xfrm>
          <a:prstGeom prst="line">
            <a:avLst/>
          </a:prstGeom>
          <a:ln w="9525">
            <a:solidFill>
              <a:srgbClr val="615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圆角矩形 2"/>
          <p:cNvSpPr/>
          <p:nvPr>
            <p:custDataLst>
              <p:tags r:id="rId3"/>
            </p:custDataLst>
          </p:nvPr>
        </p:nvSpPr>
        <p:spPr>
          <a:xfrm>
            <a:off x="4865370" y="4212590"/>
            <a:ext cx="4834890" cy="341630"/>
          </a:xfrm>
          <a:prstGeom prst="roundRect">
            <a:avLst/>
          </a:prstGeom>
          <a:noFill/>
          <a:ln>
            <a:solidFill>
              <a:srgbClr val="6152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vi-VN" altLang="zh-CN" sz="170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Người chia sẻ</a:t>
            </a:r>
            <a:r>
              <a:rPr lang="zh-CN" altLang="en-US" sz="1705" dirty="0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  </a:t>
            </a:r>
            <a:r>
              <a:rPr lang="en-US" altLang="zh-CN" sz="1705" dirty="0" err="1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Nguyễn</a:t>
            </a:r>
            <a:r>
              <a:rPr lang="en-US" altLang="zh-CN" sz="1705" dirty="0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705" dirty="0" err="1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Thị</a:t>
            </a:r>
            <a:r>
              <a:rPr lang="en-US" altLang="zh-CN" sz="1705" dirty="0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Minh </a:t>
            </a:r>
            <a:r>
              <a:rPr lang="en-US" altLang="zh-CN" sz="1705" dirty="0" err="1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Nguyệt</a:t>
            </a:r>
            <a:r>
              <a:rPr lang="zh-CN" altLang="en-US" sz="1705" dirty="0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    </a:t>
            </a:r>
            <a:endParaRPr lang="en-US" altLang="zh-CN" sz="1705" dirty="0">
              <a:solidFill>
                <a:srgbClr val="1B45E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PA_组合 40"/>
          <p:cNvGrpSpPr/>
          <p:nvPr>
            <p:custDataLst>
              <p:tags r:id="rId4"/>
            </p:custDataLst>
          </p:nvPr>
        </p:nvGrpSpPr>
        <p:grpSpPr>
          <a:xfrm>
            <a:off x="10757911" y="6133663"/>
            <a:ext cx="358853" cy="364718"/>
            <a:chOff x="6084168" y="1274820"/>
            <a:chExt cx="432048" cy="432834"/>
          </a:xfrm>
        </p:grpSpPr>
        <p:sp>
          <p:nvSpPr>
            <p:cNvPr id="9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  <p:sp>
          <p:nvSpPr>
            <p:cNvPr id="10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PA_组合 43"/>
          <p:cNvGrpSpPr/>
          <p:nvPr>
            <p:custDataLst>
              <p:tags r:id="rId5"/>
            </p:custDataLst>
          </p:nvPr>
        </p:nvGrpSpPr>
        <p:grpSpPr>
          <a:xfrm>
            <a:off x="9528974" y="6133954"/>
            <a:ext cx="358853" cy="364055"/>
            <a:chOff x="4788024" y="1275213"/>
            <a:chExt cx="432048" cy="432048"/>
          </a:xfrm>
        </p:grpSpPr>
        <p:sp>
          <p:nvSpPr>
            <p:cNvPr id="12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  <p:sp>
          <p:nvSpPr>
            <p:cNvPr id="13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PA_组合 46"/>
          <p:cNvGrpSpPr/>
          <p:nvPr>
            <p:custDataLst>
              <p:tags r:id="rId6"/>
            </p:custDataLst>
          </p:nvPr>
        </p:nvGrpSpPr>
        <p:grpSpPr>
          <a:xfrm>
            <a:off x="10143443" y="6133663"/>
            <a:ext cx="359506" cy="364718"/>
            <a:chOff x="5436096" y="1274820"/>
            <a:chExt cx="432833" cy="432834"/>
          </a:xfrm>
        </p:grpSpPr>
        <p:sp>
          <p:nvSpPr>
            <p:cNvPr id="1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PA_组合 49"/>
          <p:cNvGrpSpPr/>
          <p:nvPr>
            <p:custDataLst>
              <p:tags r:id="rId7"/>
            </p:custDataLst>
          </p:nvPr>
        </p:nvGrpSpPr>
        <p:grpSpPr>
          <a:xfrm>
            <a:off x="8300038" y="6133663"/>
            <a:ext cx="359506" cy="364718"/>
            <a:chOff x="3491880" y="1274820"/>
            <a:chExt cx="432833" cy="432834"/>
          </a:xfrm>
        </p:grpSpPr>
        <p:sp>
          <p:nvSpPr>
            <p:cNvPr id="18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  <p:sp>
          <p:nvSpPr>
            <p:cNvPr id="19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PA_组合 52"/>
          <p:cNvGrpSpPr/>
          <p:nvPr>
            <p:custDataLst>
              <p:tags r:id="rId8"/>
            </p:custDataLst>
          </p:nvPr>
        </p:nvGrpSpPr>
        <p:grpSpPr>
          <a:xfrm>
            <a:off x="8914507" y="6133663"/>
            <a:ext cx="359506" cy="364718"/>
            <a:chOff x="4139952" y="1274820"/>
            <a:chExt cx="432833" cy="432834"/>
          </a:xfrm>
        </p:grpSpPr>
        <p:sp>
          <p:nvSpPr>
            <p:cNvPr id="21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  <p:sp>
          <p:nvSpPr>
            <p:cNvPr id="22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13"/>
          <p:cNvSpPr/>
          <p:nvPr/>
        </p:nvSpPr>
        <p:spPr>
          <a:xfrm rot="3000000" flipH="1">
            <a:off x="5308600" y="210820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任意多边形 100"/>
          <p:cNvSpPr/>
          <p:nvPr/>
        </p:nvSpPr>
        <p:spPr bwMode="auto">
          <a:xfrm>
            <a:off x="7890142" y="4628970"/>
            <a:ext cx="2788364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任意多边形 112"/>
          <p:cNvSpPr/>
          <p:nvPr/>
        </p:nvSpPr>
        <p:spPr>
          <a:xfrm rot="1200000">
            <a:off x="8055255" y="3386050"/>
            <a:ext cx="735392" cy="109588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任意多边形 113"/>
          <p:cNvSpPr/>
          <p:nvPr/>
        </p:nvSpPr>
        <p:spPr>
          <a:xfrm rot="20820000" flipH="1">
            <a:off x="2891790" y="343154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任意多边形 108"/>
          <p:cNvSpPr/>
          <p:nvPr/>
        </p:nvSpPr>
        <p:spPr bwMode="auto">
          <a:xfrm flipH="1">
            <a:off x="940177" y="4628839"/>
            <a:ext cx="2790165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2" name="TextBox 54"/>
          <p:cNvSpPr txBox="1"/>
          <p:nvPr/>
        </p:nvSpPr>
        <p:spPr>
          <a:xfrm>
            <a:off x="512445" y="2981325"/>
            <a:ext cx="2381250" cy="55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Chia sẻ thông tin sức khỏe, bài tập phù hợp</a:t>
            </a:r>
          </a:p>
        </p:txBody>
      </p:sp>
      <p:sp>
        <p:nvSpPr>
          <p:cNvPr id="18" name="TextBox 54"/>
          <p:cNvSpPr txBox="1"/>
          <p:nvPr/>
        </p:nvSpPr>
        <p:spPr>
          <a:xfrm>
            <a:off x="4450080" y="1500505"/>
            <a:ext cx="2686050" cy="32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Khởi động đầu giờ</a:t>
            </a:r>
          </a:p>
        </p:txBody>
      </p:sp>
      <p:sp>
        <p:nvSpPr>
          <p:cNvPr id="19" name="TextBox 54"/>
          <p:cNvSpPr txBox="1"/>
          <p:nvPr/>
        </p:nvSpPr>
        <p:spPr>
          <a:xfrm>
            <a:off x="8706485" y="3042920"/>
            <a:ext cx="2381250" cy="55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Phân nhóm theo các bài tập sở thích</a:t>
            </a:r>
          </a:p>
        </p:txBody>
      </p:sp>
      <p:sp>
        <p:nvSpPr>
          <p:cNvPr id="20" name="TextBox 54"/>
          <p:cNvSpPr txBox="1"/>
          <p:nvPr/>
        </p:nvSpPr>
        <p:spPr>
          <a:xfrm>
            <a:off x="9608185" y="4018915"/>
            <a:ext cx="2381250" cy="55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Chia sẻ cảm nhận</a:t>
            </a:r>
          </a:p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sau buổi tập</a:t>
            </a:r>
          </a:p>
        </p:txBody>
      </p:sp>
      <p:sp>
        <p:nvSpPr>
          <p:cNvPr id="21" name="TextBox 54"/>
          <p:cNvSpPr txBox="1"/>
          <p:nvPr/>
        </p:nvSpPr>
        <p:spPr>
          <a:xfrm>
            <a:off x="242570" y="4250055"/>
            <a:ext cx="23812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Chọn địa điểm phù hợp</a:t>
            </a:r>
          </a:p>
        </p:txBody>
      </p:sp>
      <p:sp>
        <p:nvSpPr>
          <p:cNvPr id="22" name="矩形 5"/>
          <p:cNvSpPr/>
          <p:nvPr/>
        </p:nvSpPr>
        <p:spPr>
          <a:xfrm>
            <a:off x="2092960" y="5643880"/>
            <a:ext cx="7399655" cy="546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2400" dirty="0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Chủ đề thể dục/thể thao</a:t>
            </a:r>
          </a:p>
        </p:txBody>
      </p:sp>
      <p:sp>
        <p:nvSpPr>
          <p:cNvPr id="23" name="文本框 1"/>
          <p:cNvSpPr txBox="1"/>
          <p:nvPr/>
        </p:nvSpPr>
        <p:spPr>
          <a:xfrm>
            <a:off x="1035050" y="396240"/>
            <a:ext cx="6141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Những hoạt động gợi ý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4"/>
          <a:stretch>
            <a:fillRect/>
          </a:stretch>
        </p:blipFill>
        <p:spPr>
          <a:xfrm rot="5823270">
            <a:off x="-14246" y="229492"/>
            <a:ext cx="1165487" cy="79536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660140" y="2625725"/>
            <a:ext cx="2165985" cy="1393190"/>
            <a:chOff x="0" y="0"/>
            <a:chExt cx="974504" cy="5693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4504" cy="569396"/>
            </a:xfrm>
            <a:custGeom>
              <a:avLst/>
              <a:gdLst/>
              <a:ahLst/>
              <a:cxnLst/>
              <a:rect l="l" t="t" r="r" b="b"/>
              <a:pathLst>
                <a:path w="974504" h="569396">
                  <a:moveTo>
                    <a:pt x="28309" y="0"/>
                  </a:moveTo>
                  <a:lnTo>
                    <a:pt x="946196" y="0"/>
                  </a:lnTo>
                  <a:cubicBezTo>
                    <a:pt x="953704" y="0"/>
                    <a:pt x="960904" y="2982"/>
                    <a:pt x="966213" y="8291"/>
                  </a:cubicBezTo>
                  <a:cubicBezTo>
                    <a:pt x="971522" y="13600"/>
                    <a:pt x="974504" y="20801"/>
                    <a:pt x="974504" y="28309"/>
                  </a:cubicBezTo>
                  <a:lnTo>
                    <a:pt x="974504" y="541088"/>
                  </a:lnTo>
                  <a:cubicBezTo>
                    <a:pt x="974504" y="556722"/>
                    <a:pt x="961830" y="569396"/>
                    <a:pt x="946196" y="569396"/>
                  </a:cubicBezTo>
                  <a:lnTo>
                    <a:pt x="28309" y="569396"/>
                  </a:lnTo>
                  <a:cubicBezTo>
                    <a:pt x="20801" y="569396"/>
                    <a:pt x="13600" y="566414"/>
                    <a:pt x="8291" y="561105"/>
                  </a:cubicBezTo>
                  <a:cubicBezTo>
                    <a:pt x="2982" y="555796"/>
                    <a:pt x="0" y="548596"/>
                    <a:pt x="0" y="541088"/>
                  </a:cubicBezTo>
                  <a:lnTo>
                    <a:pt x="0" y="28309"/>
                  </a:lnTo>
                  <a:cubicBezTo>
                    <a:pt x="0" y="20801"/>
                    <a:pt x="2982" y="13600"/>
                    <a:pt x="8291" y="8291"/>
                  </a:cubicBezTo>
                  <a:cubicBezTo>
                    <a:pt x="13600" y="2982"/>
                    <a:pt x="20801" y="0"/>
                    <a:pt x="28309" y="0"/>
                  </a:cubicBezTo>
                  <a:close/>
                </a:path>
              </a:pathLst>
            </a:custGeom>
            <a:blipFill>
              <a:blip r:embed="rId3"/>
              <a:stretch>
                <a:fillRect t="-63424" b="-8976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7"/>
          <p:cNvGrpSpPr/>
          <p:nvPr/>
        </p:nvGrpSpPr>
        <p:grpSpPr>
          <a:xfrm>
            <a:off x="5881370" y="2625090"/>
            <a:ext cx="2113280" cy="1393825"/>
            <a:chOff x="0" y="0"/>
            <a:chExt cx="1002566" cy="826076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002566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4"/>
              <a:stretch>
                <a:fillRect l="-11377" r="-1137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9"/>
          <p:cNvGrpSpPr/>
          <p:nvPr/>
        </p:nvGrpSpPr>
        <p:grpSpPr>
          <a:xfrm>
            <a:off x="3660140" y="4081145"/>
            <a:ext cx="2165985" cy="1270635"/>
            <a:chOff x="0" y="0"/>
            <a:chExt cx="974504" cy="569204"/>
          </a:xfrm>
        </p:grpSpPr>
        <p:sp>
          <p:nvSpPr>
            <p:cNvPr id="14" name="Freeform 10"/>
            <p:cNvSpPr/>
            <p:nvPr/>
          </p:nvSpPr>
          <p:spPr>
            <a:xfrm>
              <a:off x="0" y="0"/>
              <a:ext cx="974504" cy="569204"/>
            </a:xfrm>
            <a:custGeom>
              <a:avLst/>
              <a:gdLst/>
              <a:ahLst/>
              <a:cxnLst/>
              <a:rect l="l" t="t" r="r" b="b"/>
              <a:pathLst>
                <a:path w="974504" h="569204">
                  <a:moveTo>
                    <a:pt x="28309" y="0"/>
                  </a:moveTo>
                  <a:lnTo>
                    <a:pt x="946196" y="0"/>
                  </a:lnTo>
                  <a:cubicBezTo>
                    <a:pt x="953704" y="0"/>
                    <a:pt x="960904" y="2982"/>
                    <a:pt x="966213" y="8291"/>
                  </a:cubicBezTo>
                  <a:cubicBezTo>
                    <a:pt x="971522" y="13600"/>
                    <a:pt x="974504" y="20801"/>
                    <a:pt x="974504" y="28309"/>
                  </a:cubicBezTo>
                  <a:lnTo>
                    <a:pt x="974504" y="540896"/>
                  </a:lnTo>
                  <a:cubicBezTo>
                    <a:pt x="974504" y="548404"/>
                    <a:pt x="971522" y="555604"/>
                    <a:pt x="966213" y="560913"/>
                  </a:cubicBezTo>
                  <a:cubicBezTo>
                    <a:pt x="960904" y="566222"/>
                    <a:pt x="953704" y="569204"/>
                    <a:pt x="946196" y="569204"/>
                  </a:cubicBezTo>
                  <a:lnTo>
                    <a:pt x="28309" y="569204"/>
                  </a:lnTo>
                  <a:cubicBezTo>
                    <a:pt x="20801" y="569204"/>
                    <a:pt x="13600" y="566222"/>
                    <a:pt x="8291" y="560913"/>
                  </a:cubicBezTo>
                  <a:cubicBezTo>
                    <a:pt x="2982" y="555604"/>
                    <a:pt x="0" y="548404"/>
                    <a:pt x="0" y="540896"/>
                  </a:cubicBezTo>
                  <a:lnTo>
                    <a:pt x="0" y="28309"/>
                  </a:lnTo>
                  <a:cubicBezTo>
                    <a:pt x="0" y="20801"/>
                    <a:pt x="2982" y="13600"/>
                    <a:pt x="8291" y="8291"/>
                  </a:cubicBezTo>
                  <a:cubicBezTo>
                    <a:pt x="13600" y="2982"/>
                    <a:pt x="20801" y="0"/>
                    <a:pt x="28309" y="0"/>
                  </a:cubicBezTo>
                  <a:close/>
                </a:path>
              </a:pathLst>
            </a:custGeom>
            <a:blipFill>
              <a:blip r:embed="rId5"/>
              <a:stretch>
                <a:fillRect t="-8321" b="-8321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15"/>
          <p:cNvGrpSpPr/>
          <p:nvPr/>
        </p:nvGrpSpPr>
        <p:grpSpPr>
          <a:xfrm>
            <a:off x="5881370" y="4081145"/>
            <a:ext cx="2113280" cy="1270635"/>
            <a:chOff x="0" y="0"/>
            <a:chExt cx="1002566" cy="826076"/>
          </a:xfrm>
        </p:grpSpPr>
        <p:sp>
          <p:nvSpPr>
            <p:cNvPr id="29" name="Freeform 16"/>
            <p:cNvSpPr/>
            <p:nvPr/>
          </p:nvSpPr>
          <p:spPr>
            <a:xfrm>
              <a:off x="0" y="0"/>
              <a:ext cx="1002566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6"/>
              <a:stretch>
                <a:fillRect l="-11797" r="-1179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6" grpId="0" bldLvl="0" animBg="1"/>
      <p:bldP spid="15" grpId="0" bldLvl="0" animBg="1"/>
      <p:bldP spid="6" grpId="0" bldLvl="0" animBg="1"/>
      <p:bldP spid="5" grpId="0" bldLvl="0" animBg="1"/>
      <p:bldP spid="32" grpId="0"/>
      <p:bldP spid="18" grpId="0"/>
      <p:bldP spid="19" grpId="0"/>
      <p:bldP spid="20" grpId="0"/>
      <p:bldP spid="21" grpId="0"/>
      <p:bldP spid="2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13"/>
          <p:cNvSpPr/>
          <p:nvPr/>
        </p:nvSpPr>
        <p:spPr>
          <a:xfrm rot="3000000" flipH="1">
            <a:off x="5308600" y="210820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任意多边形 100"/>
          <p:cNvSpPr/>
          <p:nvPr/>
        </p:nvSpPr>
        <p:spPr bwMode="auto">
          <a:xfrm>
            <a:off x="7890142" y="4628970"/>
            <a:ext cx="2788364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任意多边形 112"/>
          <p:cNvSpPr/>
          <p:nvPr/>
        </p:nvSpPr>
        <p:spPr>
          <a:xfrm rot="1200000">
            <a:off x="8055255" y="3386050"/>
            <a:ext cx="735392" cy="109588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任意多边形 113"/>
          <p:cNvSpPr/>
          <p:nvPr/>
        </p:nvSpPr>
        <p:spPr>
          <a:xfrm rot="20820000" flipH="1">
            <a:off x="2891790" y="343154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任意多边形 108"/>
          <p:cNvSpPr/>
          <p:nvPr/>
        </p:nvSpPr>
        <p:spPr bwMode="auto">
          <a:xfrm flipH="1">
            <a:off x="940177" y="4628839"/>
            <a:ext cx="2790165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TextBox 54"/>
          <p:cNvSpPr txBox="1"/>
          <p:nvPr/>
        </p:nvSpPr>
        <p:spPr>
          <a:xfrm>
            <a:off x="512445" y="2981325"/>
            <a:ext cx="2381250" cy="55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Chuẩn bị vật liệu </a:t>
            </a:r>
          </a:p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(sách vở, bút)</a:t>
            </a:r>
          </a:p>
        </p:txBody>
      </p:sp>
      <p:sp>
        <p:nvSpPr>
          <p:cNvPr id="18" name="TextBox 54"/>
          <p:cNvSpPr txBox="1"/>
          <p:nvPr/>
        </p:nvSpPr>
        <p:spPr>
          <a:xfrm>
            <a:off x="4144645" y="1254125"/>
            <a:ext cx="3544570" cy="55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Chia sẻ cách học ngoại ngữ</a:t>
            </a:r>
          </a:p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(khó khăn, bí quyết, phương pháp,..)</a:t>
            </a:r>
          </a:p>
        </p:txBody>
      </p:sp>
      <p:sp>
        <p:nvSpPr>
          <p:cNvPr id="19" name="TextBox 54"/>
          <p:cNvSpPr txBox="1"/>
          <p:nvPr/>
        </p:nvSpPr>
        <p:spPr>
          <a:xfrm>
            <a:off x="8706485" y="3042920"/>
            <a:ext cx="2381250" cy="55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Lợi ích của việc học ngoại ngữ</a:t>
            </a:r>
          </a:p>
        </p:txBody>
      </p:sp>
      <p:sp>
        <p:nvSpPr>
          <p:cNvPr id="20" name="TextBox 54"/>
          <p:cNvSpPr txBox="1"/>
          <p:nvPr/>
        </p:nvSpPr>
        <p:spPr>
          <a:xfrm>
            <a:off x="9303385" y="4018915"/>
            <a:ext cx="2686050" cy="55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Phân nhóm học</a:t>
            </a:r>
          </a:p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(tiếng Anh, tiếng Trung,...)</a:t>
            </a:r>
          </a:p>
        </p:txBody>
      </p:sp>
      <p:sp>
        <p:nvSpPr>
          <p:cNvPr id="21" name="TextBox 54"/>
          <p:cNvSpPr txBox="1"/>
          <p:nvPr/>
        </p:nvSpPr>
        <p:spPr>
          <a:xfrm>
            <a:off x="242570" y="4250055"/>
            <a:ext cx="23812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Chọn địa điểm phù hợp</a:t>
            </a:r>
          </a:p>
        </p:txBody>
      </p:sp>
      <p:sp>
        <p:nvSpPr>
          <p:cNvPr id="22" name="矩形 5"/>
          <p:cNvSpPr/>
          <p:nvPr/>
        </p:nvSpPr>
        <p:spPr>
          <a:xfrm>
            <a:off x="2092960" y="5643880"/>
            <a:ext cx="7399655" cy="546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240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  <a:sym typeface="+mn-ea"/>
              </a:rPr>
              <a:t>Chủ đề học ngoại ngữ</a:t>
            </a:r>
          </a:p>
        </p:txBody>
      </p:sp>
      <p:sp>
        <p:nvSpPr>
          <p:cNvPr id="23" name="文本框 1"/>
          <p:cNvSpPr txBox="1"/>
          <p:nvPr/>
        </p:nvSpPr>
        <p:spPr>
          <a:xfrm>
            <a:off x="1035050" y="396240"/>
            <a:ext cx="6141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icrosoft YaHei" panose="020B0503020204020204" pitchFamily="34" charset="-122"/>
                <a:sym typeface="+mn-ea"/>
              </a:rPr>
              <a:t>Những hoạt động gợi ý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4"/>
          <a:stretch>
            <a:fillRect/>
          </a:stretch>
        </p:blipFill>
        <p:spPr>
          <a:xfrm rot="5823270">
            <a:off x="-14246" y="229492"/>
            <a:ext cx="1165487" cy="795363"/>
          </a:xfrm>
          <a:prstGeom prst="rect">
            <a:avLst/>
          </a:prstGeom>
        </p:spPr>
      </p:pic>
      <p:grpSp>
        <p:nvGrpSpPr>
          <p:cNvPr id="2" name="Group 11"/>
          <p:cNvGrpSpPr/>
          <p:nvPr/>
        </p:nvGrpSpPr>
        <p:grpSpPr>
          <a:xfrm>
            <a:off x="3660775" y="2625090"/>
            <a:ext cx="2165350" cy="1393825"/>
            <a:chOff x="0" y="0"/>
            <a:chExt cx="974504" cy="569396"/>
          </a:xfrm>
        </p:grpSpPr>
        <p:sp>
          <p:nvSpPr>
            <p:cNvPr id="3" name="Freeform 12"/>
            <p:cNvSpPr/>
            <p:nvPr/>
          </p:nvSpPr>
          <p:spPr>
            <a:xfrm>
              <a:off x="0" y="0"/>
              <a:ext cx="974504" cy="569396"/>
            </a:xfrm>
            <a:custGeom>
              <a:avLst/>
              <a:gdLst/>
              <a:ahLst/>
              <a:cxnLst/>
              <a:rect l="l" t="t" r="r" b="b"/>
              <a:pathLst>
                <a:path w="974504" h="569396">
                  <a:moveTo>
                    <a:pt x="28309" y="0"/>
                  </a:moveTo>
                  <a:lnTo>
                    <a:pt x="946196" y="0"/>
                  </a:lnTo>
                  <a:cubicBezTo>
                    <a:pt x="953704" y="0"/>
                    <a:pt x="960904" y="2982"/>
                    <a:pt x="966213" y="8291"/>
                  </a:cubicBezTo>
                  <a:cubicBezTo>
                    <a:pt x="971522" y="13600"/>
                    <a:pt x="974504" y="20801"/>
                    <a:pt x="974504" y="28309"/>
                  </a:cubicBezTo>
                  <a:lnTo>
                    <a:pt x="974504" y="541088"/>
                  </a:lnTo>
                  <a:cubicBezTo>
                    <a:pt x="974504" y="556722"/>
                    <a:pt x="961830" y="569396"/>
                    <a:pt x="946196" y="569396"/>
                  </a:cubicBezTo>
                  <a:lnTo>
                    <a:pt x="28309" y="569396"/>
                  </a:lnTo>
                  <a:cubicBezTo>
                    <a:pt x="20801" y="569396"/>
                    <a:pt x="13600" y="566414"/>
                    <a:pt x="8291" y="561105"/>
                  </a:cubicBezTo>
                  <a:cubicBezTo>
                    <a:pt x="2982" y="555796"/>
                    <a:pt x="0" y="548596"/>
                    <a:pt x="0" y="541088"/>
                  </a:cubicBezTo>
                  <a:lnTo>
                    <a:pt x="0" y="28309"/>
                  </a:lnTo>
                  <a:cubicBezTo>
                    <a:pt x="0" y="20801"/>
                    <a:pt x="2982" y="13600"/>
                    <a:pt x="8291" y="8291"/>
                  </a:cubicBezTo>
                  <a:cubicBezTo>
                    <a:pt x="13600" y="2982"/>
                    <a:pt x="20801" y="0"/>
                    <a:pt x="28309" y="0"/>
                  </a:cubicBezTo>
                  <a:close/>
                </a:path>
              </a:pathLst>
            </a:custGeom>
            <a:blipFill>
              <a:blip r:embed="rId3"/>
              <a:stretch>
                <a:fillRect t="-7002" b="-70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5"/>
          <p:cNvGrpSpPr/>
          <p:nvPr/>
        </p:nvGrpSpPr>
        <p:grpSpPr>
          <a:xfrm>
            <a:off x="5881370" y="2625090"/>
            <a:ext cx="2113915" cy="1393825"/>
            <a:chOff x="0" y="0"/>
            <a:chExt cx="1002566" cy="826076"/>
          </a:xfrm>
        </p:grpSpPr>
        <p:sp>
          <p:nvSpPr>
            <p:cNvPr id="7" name="Freeform 16"/>
            <p:cNvSpPr/>
            <p:nvPr/>
          </p:nvSpPr>
          <p:spPr>
            <a:xfrm>
              <a:off x="0" y="0"/>
              <a:ext cx="1002566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4"/>
              <a:stretch>
                <a:fillRect l="-11830" r="-118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9"/>
          <p:cNvGrpSpPr/>
          <p:nvPr/>
        </p:nvGrpSpPr>
        <p:grpSpPr>
          <a:xfrm>
            <a:off x="5881370" y="4081145"/>
            <a:ext cx="2113915" cy="1270635"/>
            <a:chOff x="0" y="0"/>
            <a:chExt cx="974504" cy="569204"/>
          </a:xfrm>
        </p:grpSpPr>
        <p:sp>
          <p:nvSpPr>
            <p:cNvPr id="24" name="Freeform 10"/>
            <p:cNvSpPr/>
            <p:nvPr/>
          </p:nvSpPr>
          <p:spPr>
            <a:xfrm>
              <a:off x="0" y="0"/>
              <a:ext cx="974504" cy="569204"/>
            </a:xfrm>
            <a:custGeom>
              <a:avLst/>
              <a:gdLst/>
              <a:ahLst/>
              <a:cxnLst/>
              <a:rect l="l" t="t" r="r" b="b"/>
              <a:pathLst>
                <a:path w="974504" h="569204">
                  <a:moveTo>
                    <a:pt x="28309" y="0"/>
                  </a:moveTo>
                  <a:lnTo>
                    <a:pt x="946196" y="0"/>
                  </a:lnTo>
                  <a:cubicBezTo>
                    <a:pt x="953704" y="0"/>
                    <a:pt x="960904" y="2982"/>
                    <a:pt x="966213" y="8291"/>
                  </a:cubicBezTo>
                  <a:cubicBezTo>
                    <a:pt x="971522" y="13600"/>
                    <a:pt x="974504" y="20801"/>
                    <a:pt x="974504" y="28309"/>
                  </a:cubicBezTo>
                  <a:lnTo>
                    <a:pt x="974504" y="540896"/>
                  </a:lnTo>
                  <a:cubicBezTo>
                    <a:pt x="974504" y="548404"/>
                    <a:pt x="971522" y="555604"/>
                    <a:pt x="966213" y="560913"/>
                  </a:cubicBezTo>
                  <a:cubicBezTo>
                    <a:pt x="960904" y="566222"/>
                    <a:pt x="953704" y="569204"/>
                    <a:pt x="946196" y="569204"/>
                  </a:cubicBezTo>
                  <a:lnTo>
                    <a:pt x="28309" y="569204"/>
                  </a:lnTo>
                  <a:cubicBezTo>
                    <a:pt x="20801" y="569204"/>
                    <a:pt x="13600" y="566222"/>
                    <a:pt x="8291" y="560913"/>
                  </a:cubicBezTo>
                  <a:cubicBezTo>
                    <a:pt x="2982" y="555604"/>
                    <a:pt x="0" y="548404"/>
                    <a:pt x="0" y="540896"/>
                  </a:cubicBezTo>
                  <a:lnTo>
                    <a:pt x="0" y="28309"/>
                  </a:lnTo>
                  <a:cubicBezTo>
                    <a:pt x="0" y="20801"/>
                    <a:pt x="2982" y="13600"/>
                    <a:pt x="8291" y="8291"/>
                  </a:cubicBezTo>
                  <a:cubicBezTo>
                    <a:pt x="13600" y="2982"/>
                    <a:pt x="20801" y="0"/>
                    <a:pt x="28309" y="0"/>
                  </a:cubicBezTo>
                  <a:close/>
                </a:path>
              </a:pathLst>
            </a:custGeom>
            <a:blipFill>
              <a:blip r:embed="rId5"/>
              <a:stretch>
                <a:fillRect t="-7022" b="-70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5"/>
          <p:cNvGrpSpPr/>
          <p:nvPr/>
        </p:nvGrpSpPr>
        <p:grpSpPr>
          <a:xfrm>
            <a:off x="3660775" y="4081145"/>
            <a:ext cx="2165350" cy="1270635"/>
            <a:chOff x="0" y="0"/>
            <a:chExt cx="1296200" cy="826076"/>
          </a:xfrm>
        </p:grpSpPr>
        <p:sp>
          <p:nvSpPr>
            <p:cNvPr id="26" name="Freeform 6"/>
            <p:cNvSpPr/>
            <p:nvPr/>
          </p:nvSpPr>
          <p:spPr>
            <a:xfrm>
              <a:off x="0" y="0"/>
              <a:ext cx="1296200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6"/>
              <a:stretch>
                <a:fillRect t="-30705" b="-307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6" grpId="0" bldLvl="0" animBg="1"/>
      <p:bldP spid="15" grpId="0" bldLvl="0" animBg="1"/>
      <p:bldP spid="6" grpId="0" bldLvl="0" animBg="1"/>
      <p:bldP spid="5" grpId="0" bldLvl="0" animBg="1"/>
      <p:bldP spid="32" grpId="0"/>
      <p:bldP spid="18" grpId="0"/>
      <p:bldP spid="19" grpId="0"/>
      <p:bldP spid="20" grpId="0"/>
      <p:bldP spid="21" grpId="0"/>
      <p:bldP spid="2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13"/>
          <p:cNvSpPr/>
          <p:nvPr/>
        </p:nvSpPr>
        <p:spPr>
          <a:xfrm rot="3000000" flipH="1">
            <a:off x="5308600" y="210820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任意多边形 100"/>
          <p:cNvSpPr/>
          <p:nvPr/>
        </p:nvSpPr>
        <p:spPr bwMode="auto">
          <a:xfrm>
            <a:off x="7890142" y="4628970"/>
            <a:ext cx="2788364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任意多边形 112"/>
          <p:cNvSpPr/>
          <p:nvPr/>
        </p:nvSpPr>
        <p:spPr>
          <a:xfrm rot="1200000">
            <a:off x="8055255" y="3386050"/>
            <a:ext cx="735392" cy="109588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任意多边形 113"/>
          <p:cNvSpPr/>
          <p:nvPr/>
        </p:nvSpPr>
        <p:spPr>
          <a:xfrm rot="20820000" flipH="1">
            <a:off x="2891790" y="343154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任意多边形 108"/>
          <p:cNvSpPr/>
          <p:nvPr/>
        </p:nvSpPr>
        <p:spPr bwMode="auto">
          <a:xfrm flipH="1">
            <a:off x="940177" y="4628839"/>
            <a:ext cx="2790165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TextBox 54"/>
          <p:cNvSpPr txBox="1"/>
          <p:nvPr/>
        </p:nvSpPr>
        <p:spPr>
          <a:xfrm>
            <a:off x="512445" y="2981325"/>
            <a:ext cx="2381250" cy="55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Chia sẻ kinh nghiệm trong công việc</a:t>
            </a:r>
          </a:p>
        </p:txBody>
      </p:sp>
      <p:sp>
        <p:nvSpPr>
          <p:cNvPr id="18" name="TextBox 54"/>
          <p:cNvSpPr txBox="1"/>
          <p:nvPr/>
        </p:nvSpPr>
        <p:spPr>
          <a:xfrm>
            <a:off x="4116070" y="1520825"/>
            <a:ext cx="354457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Trong các mối quan hệ xung quanh</a:t>
            </a:r>
          </a:p>
        </p:txBody>
      </p:sp>
      <p:sp>
        <p:nvSpPr>
          <p:cNvPr id="19" name="TextBox 54"/>
          <p:cNvSpPr txBox="1"/>
          <p:nvPr/>
        </p:nvSpPr>
        <p:spPr>
          <a:xfrm>
            <a:off x="8706485" y="3042920"/>
            <a:ext cx="2381250" cy="32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Kỹ năng mềm cần có </a:t>
            </a:r>
          </a:p>
        </p:txBody>
      </p:sp>
      <p:sp>
        <p:nvSpPr>
          <p:cNvPr id="20" name="TextBox 54"/>
          <p:cNvSpPr txBox="1"/>
          <p:nvPr/>
        </p:nvSpPr>
        <p:spPr>
          <a:xfrm>
            <a:off x="9303385" y="4250055"/>
            <a:ext cx="26860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Trò chơi liên quan</a:t>
            </a:r>
          </a:p>
        </p:txBody>
      </p:sp>
      <p:sp>
        <p:nvSpPr>
          <p:cNvPr id="21" name="TextBox 54"/>
          <p:cNvSpPr txBox="1"/>
          <p:nvPr/>
        </p:nvSpPr>
        <p:spPr>
          <a:xfrm>
            <a:off x="242570" y="4250055"/>
            <a:ext cx="23812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Chọn địa điểm phù hợp</a:t>
            </a:r>
          </a:p>
        </p:txBody>
      </p:sp>
      <p:sp>
        <p:nvSpPr>
          <p:cNvPr id="22" name="矩形 5"/>
          <p:cNvSpPr/>
          <p:nvPr/>
        </p:nvSpPr>
        <p:spPr>
          <a:xfrm>
            <a:off x="2092960" y="5643880"/>
            <a:ext cx="7399655" cy="546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240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  <a:sym typeface="+mn-ea"/>
              </a:rPr>
              <a:t>Chủ đề kỹ năng trong cuộc sống</a:t>
            </a:r>
          </a:p>
        </p:txBody>
      </p:sp>
      <p:sp>
        <p:nvSpPr>
          <p:cNvPr id="23" name="文本框 1"/>
          <p:cNvSpPr txBox="1"/>
          <p:nvPr/>
        </p:nvSpPr>
        <p:spPr>
          <a:xfrm>
            <a:off x="1035050" y="396240"/>
            <a:ext cx="6141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icrosoft YaHei" panose="020B0503020204020204" pitchFamily="34" charset="-122"/>
                <a:sym typeface="+mn-ea"/>
              </a:rPr>
              <a:t>Những hoạt động gợi ý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4"/>
          <a:stretch>
            <a:fillRect/>
          </a:stretch>
        </p:blipFill>
        <p:spPr>
          <a:xfrm rot="5823270">
            <a:off x="-14246" y="229492"/>
            <a:ext cx="1165487" cy="795363"/>
          </a:xfrm>
          <a:prstGeom prst="rect">
            <a:avLst/>
          </a:prstGeom>
        </p:spPr>
      </p:pic>
      <p:grpSp>
        <p:nvGrpSpPr>
          <p:cNvPr id="2" name="Group 11"/>
          <p:cNvGrpSpPr/>
          <p:nvPr/>
        </p:nvGrpSpPr>
        <p:grpSpPr>
          <a:xfrm>
            <a:off x="3660775" y="2625090"/>
            <a:ext cx="2165350" cy="1393825"/>
            <a:chOff x="0" y="0"/>
            <a:chExt cx="974504" cy="569396"/>
          </a:xfrm>
        </p:grpSpPr>
        <p:sp>
          <p:nvSpPr>
            <p:cNvPr id="3" name="Freeform 12"/>
            <p:cNvSpPr/>
            <p:nvPr/>
          </p:nvSpPr>
          <p:spPr>
            <a:xfrm>
              <a:off x="0" y="0"/>
              <a:ext cx="974504" cy="569396"/>
            </a:xfrm>
            <a:custGeom>
              <a:avLst/>
              <a:gdLst/>
              <a:ahLst/>
              <a:cxnLst/>
              <a:rect l="l" t="t" r="r" b="b"/>
              <a:pathLst>
                <a:path w="974504" h="569396">
                  <a:moveTo>
                    <a:pt x="28309" y="0"/>
                  </a:moveTo>
                  <a:lnTo>
                    <a:pt x="946196" y="0"/>
                  </a:lnTo>
                  <a:cubicBezTo>
                    <a:pt x="953704" y="0"/>
                    <a:pt x="960904" y="2982"/>
                    <a:pt x="966213" y="8291"/>
                  </a:cubicBezTo>
                  <a:cubicBezTo>
                    <a:pt x="971522" y="13600"/>
                    <a:pt x="974504" y="20801"/>
                    <a:pt x="974504" y="28309"/>
                  </a:cubicBezTo>
                  <a:lnTo>
                    <a:pt x="974504" y="541088"/>
                  </a:lnTo>
                  <a:cubicBezTo>
                    <a:pt x="974504" y="556722"/>
                    <a:pt x="961830" y="569396"/>
                    <a:pt x="946196" y="569396"/>
                  </a:cubicBezTo>
                  <a:lnTo>
                    <a:pt x="28309" y="569396"/>
                  </a:lnTo>
                  <a:cubicBezTo>
                    <a:pt x="20801" y="569396"/>
                    <a:pt x="13600" y="566414"/>
                    <a:pt x="8291" y="561105"/>
                  </a:cubicBezTo>
                  <a:cubicBezTo>
                    <a:pt x="2982" y="555796"/>
                    <a:pt x="0" y="548596"/>
                    <a:pt x="0" y="541088"/>
                  </a:cubicBezTo>
                  <a:lnTo>
                    <a:pt x="0" y="28309"/>
                  </a:lnTo>
                  <a:cubicBezTo>
                    <a:pt x="0" y="20801"/>
                    <a:pt x="2982" y="13600"/>
                    <a:pt x="8291" y="8291"/>
                  </a:cubicBezTo>
                  <a:cubicBezTo>
                    <a:pt x="13600" y="2982"/>
                    <a:pt x="20801" y="0"/>
                    <a:pt x="28309" y="0"/>
                  </a:cubicBezTo>
                  <a:close/>
                </a:path>
              </a:pathLst>
            </a:custGeom>
            <a:blipFill>
              <a:blip r:embed="rId3"/>
              <a:stretch>
                <a:fillRect t="-7002" b="-70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5"/>
          <p:cNvGrpSpPr/>
          <p:nvPr/>
        </p:nvGrpSpPr>
        <p:grpSpPr>
          <a:xfrm>
            <a:off x="5881370" y="2625090"/>
            <a:ext cx="2113915" cy="1393825"/>
            <a:chOff x="0" y="0"/>
            <a:chExt cx="1002566" cy="826076"/>
          </a:xfrm>
        </p:grpSpPr>
        <p:sp>
          <p:nvSpPr>
            <p:cNvPr id="7" name="Freeform 16"/>
            <p:cNvSpPr/>
            <p:nvPr/>
          </p:nvSpPr>
          <p:spPr>
            <a:xfrm>
              <a:off x="0" y="0"/>
              <a:ext cx="1002566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4"/>
              <a:stretch>
                <a:fillRect l="-11830" r="-118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9"/>
          <p:cNvGrpSpPr/>
          <p:nvPr/>
        </p:nvGrpSpPr>
        <p:grpSpPr>
          <a:xfrm>
            <a:off x="5881370" y="4081145"/>
            <a:ext cx="2113915" cy="1270635"/>
            <a:chOff x="0" y="0"/>
            <a:chExt cx="974504" cy="569204"/>
          </a:xfrm>
        </p:grpSpPr>
        <p:sp>
          <p:nvSpPr>
            <p:cNvPr id="24" name="Freeform 10"/>
            <p:cNvSpPr/>
            <p:nvPr/>
          </p:nvSpPr>
          <p:spPr>
            <a:xfrm>
              <a:off x="0" y="0"/>
              <a:ext cx="974504" cy="569204"/>
            </a:xfrm>
            <a:custGeom>
              <a:avLst/>
              <a:gdLst/>
              <a:ahLst/>
              <a:cxnLst/>
              <a:rect l="l" t="t" r="r" b="b"/>
              <a:pathLst>
                <a:path w="974504" h="569204">
                  <a:moveTo>
                    <a:pt x="28309" y="0"/>
                  </a:moveTo>
                  <a:lnTo>
                    <a:pt x="946196" y="0"/>
                  </a:lnTo>
                  <a:cubicBezTo>
                    <a:pt x="953704" y="0"/>
                    <a:pt x="960904" y="2982"/>
                    <a:pt x="966213" y="8291"/>
                  </a:cubicBezTo>
                  <a:cubicBezTo>
                    <a:pt x="971522" y="13600"/>
                    <a:pt x="974504" y="20801"/>
                    <a:pt x="974504" y="28309"/>
                  </a:cubicBezTo>
                  <a:lnTo>
                    <a:pt x="974504" y="540896"/>
                  </a:lnTo>
                  <a:cubicBezTo>
                    <a:pt x="974504" y="548404"/>
                    <a:pt x="971522" y="555604"/>
                    <a:pt x="966213" y="560913"/>
                  </a:cubicBezTo>
                  <a:cubicBezTo>
                    <a:pt x="960904" y="566222"/>
                    <a:pt x="953704" y="569204"/>
                    <a:pt x="946196" y="569204"/>
                  </a:cubicBezTo>
                  <a:lnTo>
                    <a:pt x="28309" y="569204"/>
                  </a:lnTo>
                  <a:cubicBezTo>
                    <a:pt x="20801" y="569204"/>
                    <a:pt x="13600" y="566222"/>
                    <a:pt x="8291" y="560913"/>
                  </a:cubicBezTo>
                  <a:cubicBezTo>
                    <a:pt x="2982" y="555604"/>
                    <a:pt x="0" y="548404"/>
                    <a:pt x="0" y="540896"/>
                  </a:cubicBezTo>
                  <a:lnTo>
                    <a:pt x="0" y="28309"/>
                  </a:lnTo>
                  <a:cubicBezTo>
                    <a:pt x="0" y="20801"/>
                    <a:pt x="2982" y="13600"/>
                    <a:pt x="8291" y="8291"/>
                  </a:cubicBezTo>
                  <a:cubicBezTo>
                    <a:pt x="13600" y="2982"/>
                    <a:pt x="20801" y="0"/>
                    <a:pt x="28309" y="0"/>
                  </a:cubicBezTo>
                  <a:close/>
                </a:path>
              </a:pathLst>
            </a:custGeom>
            <a:blipFill>
              <a:blip r:embed="rId5"/>
              <a:stretch>
                <a:fillRect t="-7022" b="-70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5"/>
          <p:cNvGrpSpPr/>
          <p:nvPr/>
        </p:nvGrpSpPr>
        <p:grpSpPr>
          <a:xfrm>
            <a:off x="3660775" y="4081145"/>
            <a:ext cx="2165350" cy="1270635"/>
            <a:chOff x="0" y="0"/>
            <a:chExt cx="1296200" cy="826076"/>
          </a:xfrm>
        </p:grpSpPr>
        <p:sp>
          <p:nvSpPr>
            <p:cNvPr id="26" name="Freeform 6"/>
            <p:cNvSpPr/>
            <p:nvPr/>
          </p:nvSpPr>
          <p:spPr>
            <a:xfrm>
              <a:off x="0" y="0"/>
              <a:ext cx="1296200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6"/>
              <a:stretch>
                <a:fillRect t="-30705" b="-307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6" grpId="0" bldLvl="0" animBg="1"/>
      <p:bldP spid="15" grpId="0" bldLvl="0" animBg="1"/>
      <p:bldP spid="6" grpId="0" bldLvl="0" animBg="1"/>
      <p:bldP spid="5" grpId="0" bldLvl="0" animBg="1"/>
      <p:bldP spid="32" grpId="0"/>
      <p:bldP spid="18" grpId="0"/>
      <p:bldP spid="19" grpId="0"/>
      <p:bldP spid="20" grpId="0"/>
      <p:bldP spid="21" grpId="0"/>
      <p:bldP spid="2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76696" y="2081671"/>
            <a:ext cx="3399617" cy="682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PHẦN</a:t>
            </a:r>
            <a:r>
              <a:rPr lang="en-US" altLang="zh-CN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 0</a:t>
            </a:r>
            <a:r>
              <a:rPr lang="vi-VN" altLang="en-US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4</a:t>
            </a:r>
          </a:p>
        </p:txBody>
      </p:sp>
      <p:sp>
        <p:nvSpPr>
          <p:cNvPr id="6" name="矩形 5"/>
          <p:cNvSpPr/>
          <p:nvPr/>
        </p:nvSpPr>
        <p:spPr>
          <a:xfrm>
            <a:off x="3864610" y="3021330"/>
            <a:ext cx="8034655" cy="546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vi-VN" sz="3790" dirty="0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Hoạt động thực tế</a:t>
            </a:r>
            <a:r>
              <a:rPr lang="vi-VN" altLang="zh-CN" sz="3790" dirty="0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3790" dirty="0">
              <a:solidFill>
                <a:srgbClr val="1B45E3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274320"/>
            <a:ext cx="4206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274320"/>
            <a:ext cx="4206240" cy="6858000"/>
          </a:xfrm>
          <a:prstGeom prst="rect">
            <a:avLst/>
          </a:prstGeom>
        </p:spPr>
      </p:pic>
      <p:sp>
        <p:nvSpPr>
          <p:cNvPr id="3" name="PA_矩形 25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91166" y="113197"/>
            <a:ext cx="93245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CLB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Khiêu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vũ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,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hát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chèo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,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dân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vũ</a:t>
            </a:r>
            <a:endParaRPr lang="zh-CN" altLang="en-US" sz="3600" cap="all" spc="-142" dirty="0">
              <a:solidFill>
                <a:srgbClr val="1B45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" name="PA_组合 40"/>
          <p:cNvGrpSpPr/>
          <p:nvPr>
            <p:custDataLst>
              <p:tags r:id="rId2"/>
            </p:custDataLst>
          </p:nvPr>
        </p:nvGrpSpPr>
        <p:grpSpPr>
          <a:xfrm>
            <a:off x="10757911" y="6133663"/>
            <a:ext cx="358853" cy="364718"/>
            <a:chOff x="6084168" y="1274820"/>
            <a:chExt cx="432048" cy="432834"/>
          </a:xfrm>
        </p:grpSpPr>
        <p:sp>
          <p:nvSpPr>
            <p:cNvPr id="9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PA_组合 43"/>
          <p:cNvGrpSpPr/>
          <p:nvPr>
            <p:custDataLst>
              <p:tags r:id="rId3"/>
            </p:custDataLst>
          </p:nvPr>
        </p:nvGrpSpPr>
        <p:grpSpPr>
          <a:xfrm>
            <a:off x="9528974" y="6133954"/>
            <a:ext cx="358853" cy="364055"/>
            <a:chOff x="4788024" y="1275213"/>
            <a:chExt cx="432048" cy="432048"/>
          </a:xfrm>
        </p:grpSpPr>
        <p:sp>
          <p:nvSpPr>
            <p:cNvPr id="12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PA_组合 46"/>
          <p:cNvGrpSpPr/>
          <p:nvPr>
            <p:custDataLst>
              <p:tags r:id="rId4"/>
            </p:custDataLst>
          </p:nvPr>
        </p:nvGrpSpPr>
        <p:grpSpPr>
          <a:xfrm>
            <a:off x="10143443" y="6133663"/>
            <a:ext cx="359506" cy="364718"/>
            <a:chOff x="5436096" y="1274820"/>
            <a:chExt cx="432833" cy="432834"/>
          </a:xfrm>
        </p:grpSpPr>
        <p:sp>
          <p:nvSpPr>
            <p:cNvPr id="1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PA_组合 49"/>
          <p:cNvGrpSpPr/>
          <p:nvPr>
            <p:custDataLst>
              <p:tags r:id="rId5"/>
            </p:custDataLst>
          </p:nvPr>
        </p:nvGrpSpPr>
        <p:grpSpPr>
          <a:xfrm>
            <a:off x="8300038" y="6133663"/>
            <a:ext cx="359506" cy="364718"/>
            <a:chOff x="3491880" y="1274820"/>
            <a:chExt cx="432833" cy="432834"/>
          </a:xfrm>
        </p:grpSpPr>
        <p:sp>
          <p:nvSpPr>
            <p:cNvPr id="18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PA_组合 52"/>
          <p:cNvGrpSpPr/>
          <p:nvPr>
            <p:custDataLst>
              <p:tags r:id="rId6"/>
            </p:custDataLst>
          </p:nvPr>
        </p:nvGrpSpPr>
        <p:grpSpPr>
          <a:xfrm>
            <a:off x="8914507" y="6133663"/>
            <a:ext cx="359506" cy="364718"/>
            <a:chOff x="4139952" y="1274820"/>
            <a:chExt cx="432833" cy="432834"/>
          </a:xfrm>
        </p:grpSpPr>
        <p:sp>
          <p:nvSpPr>
            <p:cNvPr id="21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1877" y="1567863"/>
            <a:ext cx="2749213" cy="2061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0" y="1567863"/>
            <a:ext cx="3665618" cy="2061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76" y="3629773"/>
            <a:ext cx="3284924" cy="2221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37" y="3629897"/>
            <a:ext cx="3114372" cy="2275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505" y="216744"/>
            <a:ext cx="4206240" cy="6858000"/>
          </a:xfrm>
          <a:prstGeom prst="rect">
            <a:avLst/>
          </a:prstGeom>
        </p:spPr>
      </p:pic>
      <p:sp>
        <p:nvSpPr>
          <p:cNvPr id="3" name="PA_矩形 25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93776" y="400869"/>
            <a:ext cx="115305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Clb</a:t>
            </a:r>
            <a:r>
              <a:rPr lang="en-US" altLang="zh-CN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dân</a:t>
            </a:r>
            <a:r>
              <a:rPr lang="en-US" altLang="zh-CN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vũ</a:t>
            </a:r>
            <a:r>
              <a:rPr lang="en-US" altLang="zh-CN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Giao </a:t>
            </a:r>
            <a:r>
              <a:rPr lang="en-US" altLang="zh-CN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lưu</a:t>
            </a:r>
            <a:r>
              <a:rPr lang="en-US" altLang="zh-CN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quay </a:t>
            </a:r>
            <a:r>
              <a:rPr lang="en-US" altLang="zh-CN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phim</a:t>
            </a:r>
            <a:r>
              <a:rPr lang="en-US" altLang="zh-CN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, </a:t>
            </a:r>
            <a:r>
              <a:rPr lang="en-US" altLang="zh-CN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chụp</a:t>
            </a:r>
            <a:r>
              <a:rPr lang="en-US" altLang="zh-CN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ảnh</a:t>
            </a:r>
            <a:r>
              <a:rPr lang="en-US" altLang="zh-CN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bên</a:t>
            </a:r>
            <a:r>
              <a:rPr lang="en-US" altLang="zh-CN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ngoài</a:t>
            </a:r>
            <a:r>
              <a:rPr lang="en-US" altLang="zh-CN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cap="all" spc="-142" dirty="0">
              <a:solidFill>
                <a:srgbClr val="1B45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" name="PA_组合 40"/>
          <p:cNvGrpSpPr/>
          <p:nvPr>
            <p:custDataLst>
              <p:tags r:id="rId2"/>
            </p:custDataLst>
          </p:nvPr>
        </p:nvGrpSpPr>
        <p:grpSpPr>
          <a:xfrm>
            <a:off x="10757911" y="6133663"/>
            <a:ext cx="358853" cy="364718"/>
            <a:chOff x="6084168" y="1274820"/>
            <a:chExt cx="432048" cy="432834"/>
          </a:xfrm>
        </p:grpSpPr>
        <p:sp>
          <p:nvSpPr>
            <p:cNvPr id="9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PA_组合 43"/>
          <p:cNvGrpSpPr/>
          <p:nvPr>
            <p:custDataLst>
              <p:tags r:id="rId3"/>
            </p:custDataLst>
          </p:nvPr>
        </p:nvGrpSpPr>
        <p:grpSpPr>
          <a:xfrm>
            <a:off x="9528974" y="6133954"/>
            <a:ext cx="358853" cy="364055"/>
            <a:chOff x="4788024" y="1275213"/>
            <a:chExt cx="432048" cy="432048"/>
          </a:xfrm>
        </p:grpSpPr>
        <p:sp>
          <p:nvSpPr>
            <p:cNvPr id="12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PA_组合 46"/>
          <p:cNvGrpSpPr/>
          <p:nvPr>
            <p:custDataLst>
              <p:tags r:id="rId4"/>
            </p:custDataLst>
          </p:nvPr>
        </p:nvGrpSpPr>
        <p:grpSpPr>
          <a:xfrm>
            <a:off x="10143443" y="6133663"/>
            <a:ext cx="359506" cy="364718"/>
            <a:chOff x="5436096" y="1274820"/>
            <a:chExt cx="432833" cy="432834"/>
          </a:xfrm>
        </p:grpSpPr>
        <p:sp>
          <p:nvSpPr>
            <p:cNvPr id="1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PA_组合 49"/>
          <p:cNvGrpSpPr/>
          <p:nvPr>
            <p:custDataLst>
              <p:tags r:id="rId5"/>
            </p:custDataLst>
          </p:nvPr>
        </p:nvGrpSpPr>
        <p:grpSpPr>
          <a:xfrm>
            <a:off x="8300038" y="6133663"/>
            <a:ext cx="359506" cy="364718"/>
            <a:chOff x="3491880" y="1274820"/>
            <a:chExt cx="432833" cy="432834"/>
          </a:xfrm>
        </p:grpSpPr>
        <p:sp>
          <p:nvSpPr>
            <p:cNvPr id="18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PA_组合 52"/>
          <p:cNvGrpSpPr/>
          <p:nvPr>
            <p:custDataLst>
              <p:tags r:id="rId6"/>
            </p:custDataLst>
          </p:nvPr>
        </p:nvGrpSpPr>
        <p:grpSpPr>
          <a:xfrm>
            <a:off x="8914507" y="6133663"/>
            <a:ext cx="359506" cy="364718"/>
            <a:chOff x="4139952" y="1274820"/>
            <a:chExt cx="432833" cy="432834"/>
          </a:xfrm>
        </p:grpSpPr>
        <p:sp>
          <p:nvSpPr>
            <p:cNvPr id="21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82" y="1149664"/>
            <a:ext cx="3300460" cy="2475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95" y="1137091"/>
            <a:ext cx="3333989" cy="2500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45" y="3625009"/>
            <a:ext cx="3325559" cy="18706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95" y="3645744"/>
            <a:ext cx="3333989" cy="187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28" y="274320"/>
            <a:ext cx="4206240" cy="6858000"/>
          </a:xfrm>
          <a:prstGeom prst="rect">
            <a:avLst/>
          </a:prstGeom>
        </p:spPr>
      </p:pic>
      <p:sp>
        <p:nvSpPr>
          <p:cNvPr id="3" name="PA_矩形 25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39244" y="180168"/>
            <a:ext cx="110527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Giao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lưu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liên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hoan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thành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viên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clb</a:t>
            </a:r>
            <a:endParaRPr lang="zh-CN" altLang="en-US" sz="3600" cap="all" spc="-142" dirty="0">
              <a:solidFill>
                <a:srgbClr val="1B45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" name="PA_组合 40"/>
          <p:cNvGrpSpPr/>
          <p:nvPr>
            <p:custDataLst>
              <p:tags r:id="rId2"/>
            </p:custDataLst>
          </p:nvPr>
        </p:nvGrpSpPr>
        <p:grpSpPr>
          <a:xfrm>
            <a:off x="10757911" y="6133663"/>
            <a:ext cx="358853" cy="364718"/>
            <a:chOff x="6084168" y="1274820"/>
            <a:chExt cx="432048" cy="432834"/>
          </a:xfrm>
        </p:grpSpPr>
        <p:sp>
          <p:nvSpPr>
            <p:cNvPr id="9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PA_组合 43"/>
          <p:cNvGrpSpPr/>
          <p:nvPr>
            <p:custDataLst>
              <p:tags r:id="rId3"/>
            </p:custDataLst>
          </p:nvPr>
        </p:nvGrpSpPr>
        <p:grpSpPr>
          <a:xfrm>
            <a:off x="9528974" y="6133954"/>
            <a:ext cx="358853" cy="364055"/>
            <a:chOff x="4788024" y="1275213"/>
            <a:chExt cx="432048" cy="432048"/>
          </a:xfrm>
        </p:grpSpPr>
        <p:sp>
          <p:nvSpPr>
            <p:cNvPr id="12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PA_组合 46"/>
          <p:cNvGrpSpPr/>
          <p:nvPr>
            <p:custDataLst>
              <p:tags r:id="rId4"/>
            </p:custDataLst>
          </p:nvPr>
        </p:nvGrpSpPr>
        <p:grpSpPr>
          <a:xfrm>
            <a:off x="10143443" y="6133663"/>
            <a:ext cx="359506" cy="364718"/>
            <a:chOff x="5436096" y="1274820"/>
            <a:chExt cx="432833" cy="432834"/>
          </a:xfrm>
        </p:grpSpPr>
        <p:sp>
          <p:nvSpPr>
            <p:cNvPr id="1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PA_组合 49"/>
          <p:cNvGrpSpPr/>
          <p:nvPr>
            <p:custDataLst>
              <p:tags r:id="rId5"/>
            </p:custDataLst>
          </p:nvPr>
        </p:nvGrpSpPr>
        <p:grpSpPr>
          <a:xfrm>
            <a:off x="8300038" y="6133663"/>
            <a:ext cx="359506" cy="364718"/>
            <a:chOff x="3491880" y="1274820"/>
            <a:chExt cx="432833" cy="432834"/>
          </a:xfrm>
        </p:grpSpPr>
        <p:sp>
          <p:nvSpPr>
            <p:cNvPr id="18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PA_组合 52"/>
          <p:cNvGrpSpPr/>
          <p:nvPr>
            <p:custDataLst>
              <p:tags r:id="rId6"/>
            </p:custDataLst>
          </p:nvPr>
        </p:nvGrpSpPr>
        <p:grpSpPr>
          <a:xfrm>
            <a:off x="8914507" y="6133663"/>
            <a:ext cx="359506" cy="364718"/>
            <a:chOff x="4139952" y="1274820"/>
            <a:chExt cx="432833" cy="432834"/>
          </a:xfrm>
        </p:grpSpPr>
        <p:sp>
          <p:nvSpPr>
            <p:cNvPr id="21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74" y="1149665"/>
            <a:ext cx="3818165" cy="2147718"/>
          </a:xfrm>
          <a:prstGeom prst="rect">
            <a:avLst/>
          </a:prstGeom>
        </p:spPr>
      </p:pic>
      <p:pic>
        <p:nvPicPr>
          <p:cNvPr id="5" name="567306150705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33140" y="1132275"/>
            <a:ext cx="3849082" cy="2165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74" y="3297384"/>
            <a:ext cx="3818165" cy="2632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39" y="3297383"/>
            <a:ext cx="3849083" cy="2632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274320"/>
            <a:ext cx="4206240" cy="6858000"/>
          </a:xfrm>
          <a:prstGeom prst="rect">
            <a:avLst/>
          </a:prstGeom>
        </p:spPr>
      </p:pic>
      <p:sp>
        <p:nvSpPr>
          <p:cNvPr id="3" name="PA_矩形 25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98984" y="1883594"/>
            <a:ext cx="6417780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265" cap="all" spc="-142" dirty="0">
                <a:solidFill>
                  <a:srgbClr val="1B45E3"/>
                </a:solidFill>
                <a:cs typeface="+mn-ea"/>
                <a:sym typeface="+mn-lt"/>
              </a:rPr>
              <a:t>感谢您的聆听</a:t>
            </a:r>
          </a:p>
        </p:txBody>
      </p:sp>
      <p:cxnSp>
        <p:nvCxnSpPr>
          <p:cNvPr id="4" name="PA_直接连接符 23"/>
          <p:cNvCxnSpPr/>
          <p:nvPr>
            <p:custDataLst>
              <p:tags r:id="rId2"/>
            </p:custDataLst>
          </p:nvPr>
        </p:nvCxnSpPr>
        <p:spPr>
          <a:xfrm>
            <a:off x="4835532" y="2596480"/>
            <a:ext cx="6144683" cy="0"/>
          </a:xfrm>
          <a:prstGeom prst="line">
            <a:avLst/>
          </a:prstGeom>
          <a:ln w="9525">
            <a:solidFill>
              <a:srgbClr val="615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PA_组合 40"/>
          <p:cNvGrpSpPr/>
          <p:nvPr>
            <p:custDataLst>
              <p:tags r:id="rId3"/>
            </p:custDataLst>
          </p:nvPr>
        </p:nvGrpSpPr>
        <p:grpSpPr>
          <a:xfrm>
            <a:off x="10757911" y="6133663"/>
            <a:ext cx="358853" cy="364718"/>
            <a:chOff x="6084168" y="1274820"/>
            <a:chExt cx="432048" cy="432834"/>
          </a:xfrm>
        </p:grpSpPr>
        <p:sp>
          <p:nvSpPr>
            <p:cNvPr id="9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PA_组合 43"/>
          <p:cNvGrpSpPr/>
          <p:nvPr>
            <p:custDataLst>
              <p:tags r:id="rId4"/>
            </p:custDataLst>
          </p:nvPr>
        </p:nvGrpSpPr>
        <p:grpSpPr>
          <a:xfrm>
            <a:off x="9528974" y="6133954"/>
            <a:ext cx="358853" cy="364055"/>
            <a:chOff x="4788024" y="1275213"/>
            <a:chExt cx="432048" cy="432048"/>
          </a:xfrm>
        </p:grpSpPr>
        <p:sp>
          <p:nvSpPr>
            <p:cNvPr id="12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PA_组合 46"/>
          <p:cNvGrpSpPr/>
          <p:nvPr>
            <p:custDataLst>
              <p:tags r:id="rId5"/>
            </p:custDataLst>
          </p:nvPr>
        </p:nvGrpSpPr>
        <p:grpSpPr>
          <a:xfrm>
            <a:off x="10143443" y="6133663"/>
            <a:ext cx="359506" cy="364718"/>
            <a:chOff x="5436096" y="1274820"/>
            <a:chExt cx="432833" cy="432834"/>
          </a:xfrm>
        </p:grpSpPr>
        <p:sp>
          <p:nvSpPr>
            <p:cNvPr id="1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PA_组合 49"/>
          <p:cNvGrpSpPr/>
          <p:nvPr>
            <p:custDataLst>
              <p:tags r:id="rId6"/>
            </p:custDataLst>
          </p:nvPr>
        </p:nvGrpSpPr>
        <p:grpSpPr>
          <a:xfrm>
            <a:off x="8300038" y="6133663"/>
            <a:ext cx="359506" cy="364718"/>
            <a:chOff x="3491880" y="1274820"/>
            <a:chExt cx="432833" cy="432834"/>
          </a:xfrm>
        </p:grpSpPr>
        <p:sp>
          <p:nvSpPr>
            <p:cNvPr id="18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PA_组合 52"/>
          <p:cNvGrpSpPr/>
          <p:nvPr>
            <p:custDataLst>
              <p:tags r:id="rId7"/>
            </p:custDataLst>
          </p:nvPr>
        </p:nvGrpSpPr>
        <p:grpSpPr>
          <a:xfrm>
            <a:off x="8914507" y="6133663"/>
            <a:ext cx="359506" cy="364718"/>
            <a:chOff x="4139952" y="1274820"/>
            <a:chExt cx="432833" cy="432834"/>
          </a:xfrm>
        </p:grpSpPr>
        <p:sp>
          <p:nvSpPr>
            <p:cNvPr id="21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2512" tIns="16256" rIns="32512" bIns="16256" anchor="ctr"/>
            <a:lstStyle/>
            <a:p>
              <a:endParaRPr lang="en-US" sz="1705">
                <a:solidFill>
                  <a:srgbClr val="1B45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4" y="1062182"/>
            <a:ext cx="3706860" cy="2780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24" y="1062182"/>
            <a:ext cx="4189645" cy="2794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5" y="3856642"/>
            <a:ext cx="3706860" cy="27801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23" y="3856642"/>
            <a:ext cx="4189646" cy="2829686"/>
          </a:xfrm>
          <a:prstGeom prst="rect">
            <a:avLst/>
          </a:prstGeom>
        </p:spPr>
      </p:pic>
      <p:sp>
        <p:nvSpPr>
          <p:cNvPr id="25" name="PA_矩形 259">
            <a:extLst>
              <a:ext uri="{FF2B5EF4-FFF2-40B4-BE49-F238E27FC236}">
                <a16:creationId xmlns:a16="http://schemas.microsoft.com/office/drawing/2014/main" id="{105C8C2B-A916-E703-3244-1BFB035FB0B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39244" y="180168"/>
            <a:ext cx="110527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Chuyển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đổi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khách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hàng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trải</a:t>
            </a:r>
            <a:r>
              <a:rPr lang="en-US" altLang="zh-CN" sz="3600" cap="all" spc="-142" dirty="0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600" cap="all" spc="-142" dirty="0" err="1">
                <a:solidFill>
                  <a:srgbClr val="1B45E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nghiệm</a:t>
            </a:r>
            <a:endParaRPr lang="zh-CN" altLang="en-US" sz="3600" cap="all" spc="-142" dirty="0">
              <a:solidFill>
                <a:srgbClr val="1B45E3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00"/>
                            </p:stCondLst>
                            <p:childTnLst>
                              <p:par>
                                <p:cTn id="5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5" grpId="0"/>
      <p:bldP spid="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85309" cy="27639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8" y="2818310"/>
            <a:ext cx="3703783" cy="2083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84" y="2586912"/>
            <a:ext cx="4008581" cy="2348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83" y="110836"/>
            <a:ext cx="4008582" cy="244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19" y="110836"/>
            <a:ext cx="4351354" cy="2447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19" y="2586911"/>
            <a:ext cx="4351354" cy="2314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688"/>
            <a:ext cx="2613891" cy="1960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29" y="4935896"/>
            <a:ext cx="3315855" cy="186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22" y="4930126"/>
            <a:ext cx="2660069" cy="19319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4930127"/>
            <a:ext cx="3520082" cy="19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1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6731149247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1"/>
            <a:ext cx="1209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9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23" y="287382"/>
            <a:ext cx="4206240" cy="6858000"/>
          </a:xfrm>
          <a:prstGeom prst="rect">
            <a:avLst/>
          </a:prstGeom>
        </p:spPr>
      </p:pic>
      <p:sp>
        <p:nvSpPr>
          <p:cNvPr id="26" name="TextBox 4"/>
          <p:cNvSpPr txBox="1"/>
          <p:nvPr/>
        </p:nvSpPr>
        <p:spPr>
          <a:xfrm>
            <a:off x="400685" y="497205"/>
            <a:ext cx="3169285" cy="7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417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  <a:cs typeface="+mn-ea"/>
                <a:sym typeface="+mn-lt"/>
              </a:rPr>
              <a:t>Nội dung 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975360" y="1990725"/>
            <a:ext cx="6541135" cy="707390"/>
          </a:xfrm>
          <a:prstGeom prst="roundRect">
            <a:avLst/>
          </a:prstGeom>
          <a:noFill/>
          <a:ln>
            <a:solidFill>
              <a:srgbClr val="6152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01</a:t>
            </a:r>
            <a:r>
              <a:rPr lang="vi-VN" altLang="en-US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. </a:t>
            </a:r>
            <a:r>
              <a:rPr lang="vi-VN" altLang="zh-CN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Xu hướng hiện nay  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975360" y="3139440"/>
            <a:ext cx="6540500" cy="707390"/>
          </a:xfrm>
          <a:prstGeom prst="roundRect">
            <a:avLst/>
          </a:prstGeom>
          <a:noFill/>
          <a:ln>
            <a:solidFill>
              <a:srgbClr val="6152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02</a:t>
            </a:r>
            <a:r>
              <a:rPr lang="vi-VN" altLang="en-US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. </a:t>
            </a:r>
            <a:r>
              <a:rPr lang="vi-VN" altLang="zh-CN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Mục tiêu hướng đến  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975360" y="4243705"/>
            <a:ext cx="6540500" cy="715010"/>
          </a:xfrm>
          <a:prstGeom prst="roundRect">
            <a:avLst/>
          </a:prstGeom>
          <a:noFill/>
          <a:ln>
            <a:solidFill>
              <a:srgbClr val="6152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03</a:t>
            </a:r>
            <a:r>
              <a:rPr lang="vi-VN" altLang="en-US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. Những hoạt động gợi ý </a:t>
            </a:r>
          </a:p>
        </p:txBody>
      </p:sp>
      <p:sp>
        <p:nvSpPr>
          <p:cNvPr id="2" name="圆角矩形 29"/>
          <p:cNvSpPr/>
          <p:nvPr/>
        </p:nvSpPr>
        <p:spPr>
          <a:xfrm>
            <a:off x="975995" y="5354955"/>
            <a:ext cx="6540500" cy="715010"/>
          </a:xfrm>
          <a:prstGeom prst="roundRect">
            <a:avLst/>
          </a:prstGeom>
          <a:noFill/>
          <a:ln>
            <a:solidFill>
              <a:srgbClr val="6152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0</a:t>
            </a:r>
            <a:r>
              <a:rPr lang="vi-VN" altLang="en-US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4.</a:t>
            </a:r>
            <a:r>
              <a:rPr lang="en-US" altLang="vi-VN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 Hoạt động thực tế</a:t>
            </a:r>
            <a:r>
              <a:rPr lang="vi-VN" altLang="en-US" sz="2275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 </a:t>
            </a:r>
            <a:endParaRPr lang="vi-VN" altLang="zh-CN" sz="2275" dirty="0">
              <a:solidFill>
                <a:srgbClr val="1B45E3"/>
              </a:solidFill>
              <a:latin typeface="+mj-lt"/>
              <a:ea typeface="Microsoft YaHe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8" grpId="0" bldLvl="0" animBg="1"/>
      <p:bldP spid="29" grpId="0" bldLvl="0" animBg="1"/>
      <p:bldP spid="30" grpId="0" bldLvl="0" animBg="1"/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76696" y="2081671"/>
            <a:ext cx="3399617" cy="682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PHẦN</a:t>
            </a:r>
            <a:r>
              <a:rPr lang="en-US" altLang="zh-CN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 01</a:t>
            </a:r>
          </a:p>
        </p:txBody>
      </p:sp>
      <p:sp>
        <p:nvSpPr>
          <p:cNvPr id="6" name="矩形 5"/>
          <p:cNvSpPr/>
          <p:nvPr/>
        </p:nvSpPr>
        <p:spPr>
          <a:xfrm>
            <a:off x="4157980" y="3239770"/>
            <a:ext cx="7399655" cy="546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37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  <a:sym typeface="+mn-ea"/>
              </a:rPr>
              <a:t>Xu hướng hiện nay</a:t>
            </a:r>
            <a:endParaRPr lang="zh-CN" altLang="en-US" sz="3790" dirty="0">
              <a:solidFill>
                <a:srgbClr val="1B45E3"/>
              </a:solidFill>
              <a:latin typeface="+mj-lt"/>
              <a:ea typeface="Microsoft YaHe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274320"/>
            <a:ext cx="4206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02018" y="3449780"/>
            <a:ext cx="1499696" cy="396309"/>
            <a:chOff x="1424694" y="3437117"/>
            <a:chExt cx="1499779" cy="396331"/>
          </a:xfrm>
          <a:solidFill>
            <a:srgbClr val="1B45E3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770496" y="3596402"/>
            <a:ext cx="1499696" cy="385307"/>
            <a:chOff x="2993261" y="3583747"/>
            <a:chExt cx="1499779" cy="385328"/>
          </a:xfrm>
          <a:solidFill>
            <a:srgbClr val="92D050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338976" y="3449781"/>
            <a:ext cx="1499696" cy="396308"/>
            <a:chOff x="4561827" y="3437117"/>
            <a:chExt cx="1499779" cy="396330"/>
          </a:xfrm>
          <a:solidFill>
            <a:srgbClr val="1B45E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5907457" y="3596402"/>
            <a:ext cx="1499696" cy="385307"/>
            <a:chOff x="6130393" y="3583747"/>
            <a:chExt cx="1499779" cy="385328"/>
          </a:xfrm>
          <a:solidFill>
            <a:srgbClr val="92D050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044417" y="3596403"/>
            <a:ext cx="1499696" cy="385306"/>
            <a:chOff x="9267526" y="3583748"/>
            <a:chExt cx="1499779" cy="385327"/>
          </a:xfrm>
          <a:solidFill>
            <a:srgbClr val="92D050"/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475937" y="3449780"/>
            <a:ext cx="1499696" cy="396309"/>
            <a:chOff x="7698960" y="3437117"/>
            <a:chExt cx="1499779" cy="396331"/>
          </a:xfrm>
          <a:solidFill>
            <a:srgbClr val="1B45E3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9562105" y="4067375"/>
            <a:ext cx="464319" cy="465112"/>
            <a:chOff x="9145588" y="4435475"/>
            <a:chExt cx="464344" cy="465138"/>
          </a:xfrm>
          <a:solidFill>
            <a:srgbClr val="92D050"/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062407" y="2914934"/>
            <a:ext cx="464319" cy="464319"/>
            <a:chOff x="7287419" y="2577307"/>
            <a:chExt cx="464344" cy="464344"/>
          </a:xfrm>
          <a:solidFill>
            <a:srgbClr val="1B45E3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215469" y="4057949"/>
            <a:ext cx="465112" cy="464319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9" tIns="19049" rIns="19049" bIns="19049" anchor="ctr"/>
          <a:lstStyle/>
          <a:p>
            <a:pPr algn="ctr" defTabSz="227965" hangingPunct="0">
              <a:lnSpc>
                <a:spcPct val="1300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4925050" y="2908504"/>
            <a:ext cx="465112" cy="391298"/>
            <a:chOff x="5368132" y="2625725"/>
            <a:chExt cx="465138" cy="391319"/>
          </a:xfrm>
          <a:solidFill>
            <a:srgbClr val="1B45E3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719704" y="2914539"/>
            <a:ext cx="464319" cy="362725"/>
            <a:chOff x="2581275" y="1710532"/>
            <a:chExt cx="464344" cy="362744"/>
          </a:xfrm>
          <a:solidFill>
            <a:srgbClr val="1B45E3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88" y="8008"/>
                    <a:pt x="2018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498470" y="4057948"/>
            <a:ext cx="319071" cy="465112"/>
            <a:chOff x="5441157" y="4440238"/>
            <a:chExt cx="319088" cy="465138"/>
          </a:xfrm>
          <a:solidFill>
            <a:srgbClr val="92D050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9" tIns="19049" rIns="19049" bIns="19049" anchor="ctr"/>
            <a:lstStyle/>
            <a:p>
              <a:pPr algn="ctr" defTabSz="227965" hangingPunct="0">
                <a:lnSpc>
                  <a:spcPct val="13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8895080" y="2116455"/>
            <a:ext cx="2419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en-GB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=&gt; Thay đổi các chủ đề hoạt động phù hợp với các đối tượng khách hàng khác nhau...</a:t>
            </a:r>
          </a:p>
        </p:txBody>
      </p:sp>
      <p:sp>
        <p:nvSpPr>
          <p:cNvPr id="130" name="TextBox 24"/>
          <p:cNvSpPr txBox="1"/>
          <p:nvPr/>
        </p:nvSpPr>
        <p:spPr>
          <a:xfrm>
            <a:off x="8895244" y="1858693"/>
            <a:ext cx="2074607" cy="32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lt"/>
              </a:rPr>
              <a:t>Đa dạng các hoạt động</a:t>
            </a:r>
          </a:p>
        </p:txBody>
      </p:sp>
      <p:sp>
        <p:nvSpPr>
          <p:cNvPr id="131" name="TextBox 23"/>
          <p:cNvSpPr txBox="1"/>
          <p:nvPr/>
        </p:nvSpPr>
        <p:spPr>
          <a:xfrm>
            <a:off x="7423785" y="4819650"/>
            <a:ext cx="276479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en-GB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=&gt; Khách hàng tham gia hoạt động sẽ nhận lợi ích, giá trị gì...</a:t>
            </a:r>
          </a:p>
        </p:txBody>
      </p:sp>
      <p:sp>
        <p:nvSpPr>
          <p:cNvPr id="132" name="TextBox 24"/>
          <p:cNvSpPr txBox="1"/>
          <p:nvPr/>
        </p:nvSpPr>
        <p:spPr>
          <a:xfrm>
            <a:off x="7423994" y="4561976"/>
            <a:ext cx="1584088" cy="32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lt"/>
              </a:rPr>
              <a:t>Có giá trị, lợi ích</a:t>
            </a:r>
          </a:p>
        </p:txBody>
      </p:sp>
      <p:sp>
        <p:nvSpPr>
          <p:cNvPr id="133" name="TextBox 23"/>
          <p:cNvSpPr txBox="1"/>
          <p:nvPr/>
        </p:nvSpPr>
        <p:spPr>
          <a:xfrm>
            <a:off x="5646235" y="2116248"/>
            <a:ext cx="223791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en-GB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=&gt; Các hoạt động đời sống hàng ngày, gần gũi, thân thiện, dễ thực hiện,...</a:t>
            </a:r>
          </a:p>
        </p:txBody>
      </p:sp>
      <p:sp>
        <p:nvSpPr>
          <p:cNvPr id="134" name="TextBox 24"/>
          <p:cNvSpPr txBox="1"/>
          <p:nvPr/>
        </p:nvSpPr>
        <p:spPr>
          <a:xfrm>
            <a:off x="5646234" y="1858693"/>
            <a:ext cx="2231701" cy="32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lt"/>
              </a:rPr>
              <a:t>Các hoạt động thiết thực</a:t>
            </a:r>
          </a:p>
        </p:txBody>
      </p:sp>
      <p:sp>
        <p:nvSpPr>
          <p:cNvPr id="135" name="TextBox 23"/>
          <p:cNvSpPr txBox="1"/>
          <p:nvPr/>
        </p:nvSpPr>
        <p:spPr>
          <a:xfrm>
            <a:off x="4338955" y="4819650"/>
            <a:ext cx="278638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=&gt; Tạo không khí vui vẻ, dễ hòa nhập </a:t>
            </a:r>
          </a:p>
        </p:txBody>
      </p:sp>
      <p:sp>
        <p:nvSpPr>
          <p:cNvPr id="136" name="TextBox 24"/>
          <p:cNvSpPr txBox="1"/>
          <p:nvPr/>
        </p:nvSpPr>
        <p:spPr>
          <a:xfrm>
            <a:off x="4358889" y="4561976"/>
            <a:ext cx="1657698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lt"/>
              </a:rPr>
              <a:t>Vui vẻ, năng động</a:t>
            </a:r>
          </a:p>
        </p:txBody>
      </p:sp>
      <p:sp>
        <p:nvSpPr>
          <p:cNvPr id="137" name="TextBox 23"/>
          <p:cNvSpPr txBox="1"/>
          <p:nvPr/>
        </p:nvSpPr>
        <p:spPr>
          <a:xfrm>
            <a:off x="1122680" y="4819650"/>
            <a:ext cx="2557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=&gt; Mời gọi khéo léo, để khách hàng tham gia một cách tự nguyện, tự nhiên, không ràng buột,...</a:t>
            </a:r>
          </a:p>
        </p:txBody>
      </p:sp>
      <p:sp>
        <p:nvSpPr>
          <p:cNvPr id="138" name="TextBox 24"/>
          <p:cNvSpPr txBox="1"/>
          <p:nvPr/>
        </p:nvSpPr>
        <p:spPr>
          <a:xfrm>
            <a:off x="1122743" y="4561888"/>
            <a:ext cx="1939955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lt"/>
              </a:rPr>
              <a:t>Không bắt ép, lôi kéo</a:t>
            </a:r>
          </a:p>
        </p:txBody>
      </p:sp>
      <p:sp>
        <p:nvSpPr>
          <p:cNvPr id="139" name="TextBox 23"/>
          <p:cNvSpPr txBox="1"/>
          <p:nvPr/>
        </p:nvSpPr>
        <p:spPr>
          <a:xfrm>
            <a:off x="2329262" y="2116337"/>
            <a:ext cx="223791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=&gt; Tiết kiệm chi phí cho người tham gia, thời gian tổ chức ngắn gọn (2h trở lại)</a:t>
            </a:r>
          </a:p>
        </p:txBody>
      </p:sp>
      <p:sp>
        <p:nvSpPr>
          <p:cNvPr id="140" name="TextBox 24"/>
          <p:cNvSpPr txBox="1"/>
          <p:nvPr/>
        </p:nvSpPr>
        <p:spPr>
          <a:xfrm>
            <a:off x="2329261" y="1858781"/>
            <a:ext cx="1989647" cy="32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lt"/>
              </a:rPr>
              <a:t>Ít tốn phí và thời gian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274" y="5460275"/>
            <a:ext cx="857271" cy="139772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4"/>
          <a:stretch>
            <a:fillRect/>
          </a:stretch>
        </p:blipFill>
        <p:spPr>
          <a:xfrm rot="5823270">
            <a:off x="-14246" y="229492"/>
            <a:ext cx="1165487" cy="795363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034738" y="396340"/>
            <a:ext cx="59198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Xu hướng hiện nay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76696" y="2081671"/>
            <a:ext cx="3399617" cy="682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PHẦN</a:t>
            </a:r>
            <a:r>
              <a:rPr lang="en-US" altLang="zh-CN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 0</a:t>
            </a:r>
            <a:r>
              <a:rPr lang="vi-VN" altLang="en-US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6" name="矩形 5"/>
          <p:cNvSpPr/>
          <p:nvPr/>
        </p:nvSpPr>
        <p:spPr>
          <a:xfrm>
            <a:off x="4408170" y="3155950"/>
            <a:ext cx="7399655" cy="546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37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  <a:sym typeface="+mn-ea"/>
              </a:rPr>
              <a:t>Mục tiêu hướng đến </a:t>
            </a:r>
            <a:endParaRPr lang="zh-CN" altLang="en-US" sz="3790" dirty="0">
              <a:solidFill>
                <a:srgbClr val="1B45E3"/>
              </a:solidFill>
              <a:latin typeface="+mj-lt"/>
              <a:ea typeface="Microsoft YaHe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274320"/>
            <a:ext cx="4206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 bwMode="auto">
          <a:xfrm rot="5400000">
            <a:off x="9764631" y="2432899"/>
            <a:ext cx="1252784" cy="3677744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1B45E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8" tIns="45708" rIns="91418" bIns="457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1895" kern="0">
              <a:solidFill>
                <a:sysClr val="window" lastClr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558246" y="2674520"/>
            <a:ext cx="1168038" cy="2290556"/>
            <a:chOff x="7558505" y="2674384"/>
            <a:chExt cx="1168246" cy="2290964"/>
          </a:xfrm>
          <a:solidFill>
            <a:srgbClr val="92D050"/>
          </a:solidFill>
        </p:grpSpPr>
        <p:sp>
          <p:nvSpPr>
            <p:cNvPr id="19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1898" tIns="60949" rIns="121898" bIns="60949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98" tIns="60949" rIns="121898" bIns="60949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582638" y="2670381"/>
            <a:ext cx="1168038" cy="2292625"/>
            <a:chOff x="6582724" y="2670245"/>
            <a:chExt cx="1168246" cy="2293034"/>
          </a:xfrm>
          <a:solidFill>
            <a:srgbClr val="1B45E3"/>
          </a:solidFill>
        </p:grpSpPr>
        <p:sp>
          <p:nvSpPr>
            <p:cNvPr id="21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8" tIns="45708" rIns="91418" bIns="457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895" kern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3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8" tIns="45708" rIns="91418" bIns="457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895" kern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29338" y="2737492"/>
            <a:ext cx="1147800" cy="2152642"/>
            <a:chOff x="5629255" y="2737367"/>
            <a:chExt cx="1148004" cy="2153026"/>
          </a:xfrm>
          <a:solidFill>
            <a:srgbClr val="92D050"/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705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98" tIns="60949" rIns="121898" bIns="60949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35433" y="2666491"/>
            <a:ext cx="1168038" cy="2290556"/>
            <a:chOff x="4635171" y="2666353"/>
            <a:chExt cx="1168246" cy="2290964"/>
          </a:xfrm>
          <a:solidFill>
            <a:srgbClr val="1B45E3"/>
          </a:solidFill>
        </p:grpSpPr>
        <p:sp>
          <p:nvSpPr>
            <p:cNvPr id="8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8" tIns="45708" rIns="91418" bIns="457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895" kern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8" tIns="45708" rIns="91418" bIns="457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895" kern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59827" y="2662352"/>
            <a:ext cx="1168038" cy="2292625"/>
            <a:chOff x="3659390" y="2662213"/>
            <a:chExt cx="1168246" cy="2293034"/>
          </a:xfrm>
          <a:solidFill>
            <a:srgbClr val="92D050"/>
          </a:solidFill>
        </p:grpSpPr>
        <p:sp>
          <p:nvSpPr>
            <p:cNvPr id="12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98" tIns="60949" rIns="121898" bIns="60949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98" tIns="60949" rIns="121898" bIns="60949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1617345" y="1642110"/>
            <a:ext cx="2381250" cy="32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 hút khách hàng</a:t>
            </a:r>
          </a:p>
        </p:txBody>
      </p:sp>
      <p:sp>
        <p:nvSpPr>
          <p:cNvPr id="44" name="TextBox 54"/>
          <p:cNvSpPr txBox="1"/>
          <p:nvPr/>
        </p:nvSpPr>
        <p:spPr>
          <a:xfrm>
            <a:off x="262255" y="5107305"/>
            <a:ext cx="34226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Đa dạng đối tượng khách hàng </a:t>
            </a:r>
          </a:p>
        </p:txBody>
      </p:sp>
      <p:sp>
        <p:nvSpPr>
          <p:cNvPr id="46" name="TextBox 54"/>
          <p:cNvSpPr txBox="1"/>
          <p:nvPr/>
        </p:nvSpPr>
        <p:spPr>
          <a:xfrm>
            <a:off x="8375015" y="1643380"/>
            <a:ext cx="338137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Giới thiệu sản phẩm, văn hóa</a:t>
            </a:r>
          </a:p>
        </p:txBody>
      </p:sp>
      <p:sp>
        <p:nvSpPr>
          <p:cNvPr id="48" name="TextBox 54"/>
          <p:cNvSpPr txBox="1"/>
          <p:nvPr/>
        </p:nvSpPr>
        <p:spPr>
          <a:xfrm>
            <a:off x="4297680" y="5135880"/>
            <a:ext cx="3664585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Trở thành người tiêu dùng</a:t>
            </a:r>
          </a:p>
        </p:txBody>
      </p:sp>
      <p:sp>
        <p:nvSpPr>
          <p:cNvPr id="50" name="TextBox 54"/>
          <p:cNvSpPr txBox="1"/>
          <p:nvPr/>
        </p:nvSpPr>
        <p:spPr>
          <a:xfrm>
            <a:off x="4827905" y="1642110"/>
            <a:ext cx="345313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Quảng bá thương hiệu</a:t>
            </a:r>
            <a:endParaRPr lang="vi-VN" altLang="zh-CN" sz="1515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7886700" y="5135880"/>
            <a:ext cx="331724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Chuyển đổi đối tác  </a:t>
            </a:r>
            <a:endParaRPr lang="vi-VN" altLang="zh-CN" sz="1515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7892" y="2729462"/>
            <a:ext cx="3892217" cy="2132403"/>
            <a:chOff x="-38987" y="2729334"/>
            <a:chExt cx="3892912" cy="2132784"/>
          </a:xfrm>
          <a:solidFill>
            <a:srgbClr val="1B45E3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8" tIns="45708" rIns="91418" bIns="457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895" kern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8" tIns="45708" rIns="91418" bIns="457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1895" kern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274" y="5460275"/>
            <a:ext cx="857271" cy="139772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4"/>
          <a:stretch>
            <a:fillRect/>
          </a:stretch>
        </p:blipFill>
        <p:spPr>
          <a:xfrm rot="5823270">
            <a:off x="-14246" y="229492"/>
            <a:ext cx="1165487" cy="795363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034738" y="396340"/>
            <a:ext cx="59198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Mục tiêu hướng đến</a:t>
            </a:r>
            <a:endParaRPr lang="vi-V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TextBox 54"/>
          <p:cNvSpPr txBox="1"/>
          <p:nvPr/>
        </p:nvSpPr>
        <p:spPr>
          <a:xfrm>
            <a:off x="9108440" y="3093085"/>
            <a:ext cx="331724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Nâng cao tinh thần đội nhóm </a:t>
            </a:r>
            <a:endParaRPr lang="vi-VN" altLang="zh-CN" sz="1515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TextBox 54"/>
          <p:cNvSpPr txBox="1"/>
          <p:nvPr/>
        </p:nvSpPr>
        <p:spPr>
          <a:xfrm>
            <a:off x="92075" y="2976880"/>
            <a:ext cx="3317240" cy="55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Tạo môi trường để đội nhóm </a:t>
            </a:r>
          </a:p>
          <a:p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phát triển, trưởng thành </a:t>
            </a:r>
            <a:endParaRPr lang="vi-VN" altLang="zh-CN" sz="1515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44" grpId="0"/>
      <p:bldP spid="46" grpId="0"/>
      <p:bldP spid="48" grpId="0"/>
      <p:bldP spid="50" grpId="0"/>
      <p:bldP spid="52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76696" y="2081671"/>
            <a:ext cx="3399617" cy="682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PHẦN</a:t>
            </a:r>
            <a:r>
              <a:rPr lang="en-US" altLang="zh-CN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 0</a:t>
            </a:r>
            <a:r>
              <a:rPr lang="vi-VN" altLang="en-US" sz="56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6" name="矩形 5"/>
          <p:cNvSpPr/>
          <p:nvPr/>
        </p:nvSpPr>
        <p:spPr>
          <a:xfrm>
            <a:off x="4415155" y="3059430"/>
            <a:ext cx="7399655" cy="546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37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  <a:sym typeface="+mn-ea"/>
              </a:rPr>
              <a:t>Những hoạt động gợi ý</a:t>
            </a:r>
            <a:r>
              <a:rPr lang="vi-VN" altLang="zh-CN" sz="3790" dirty="0">
                <a:solidFill>
                  <a:srgbClr val="1B45E3"/>
                </a:solidFill>
                <a:latin typeface="+mj-lt"/>
                <a:ea typeface="Microsoft YaHei" panose="020B0503020204020204" pitchFamily="34" charset="-122"/>
                <a:sym typeface="+mn-ea"/>
              </a:rPr>
              <a:t> </a:t>
            </a:r>
            <a:endParaRPr lang="zh-CN" altLang="en-US" sz="3790" dirty="0">
              <a:solidFill>
                <a:srgbClr val="1B45E3"/>
              </a:solidFill>
              <a:latin typeface="+mj-lt"/>
              <a:ea typeface="Microsoft YaHe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274320"/>
            <a:ext cx="42062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13"/>
          <p:cNvSpPr/>
          <p:nvPr/>
        </p:nvSpPr>
        <p:spPr>
          <a:xfrm rot="3000000" flipH="1">
            <a:off x="5308600" y="210820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任意多边形 100"/>
          <p:cNvSpPr/>
          <p:nvPr/>
        </p:nvSpPr>
        <p:spPr bwMode="auto">
          <a:xfrm>
            <a:off x="7994282" y="4628970"/>
            <a:ext cx="2788364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任意多边形 112"/>
          <p:cNvSpPr/>
          <p:nvPr/>
        </p:nvSpPr>
        <p:spPr>
          <a:xfrm rot="1200000">
            <a:off x="8055255" y="3386050"/>
            <a:ext cx="735392" cy="109588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任意多边形 113"/>
          <p:cNvSpPr/>
          <p:nvPr/>
        </p:nvSpPr>
        <p:spPr>
          <a:xfrm rot="20820000" flipH="1">
            <a:off x="2891790" y="343154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任意多边形 108"/>
          <p:cNvSpPr/>
          <p:nvPr/>
        </p:nvSpPr>
        <p:spPr bwMode="auto">
          <a:xfrm flipH="1">
            <a:off x="940177" y="4628839"/>
            <a:ext cx="2790165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660775" y="2626360"/>
            <a:ext cx="2159635" cy="1387475"/>
            <a:chOff x="0" y="0"/>
            <a:chExt cx="974504" cy="569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4504" cy="569204"/>
            </a:xfrm>
            <a:custGeom>
              <a:avLst/>
              <a:gdLst/>
              <a:ahLst/>
              <a:cxnLst/>
              <a:rect l="l" t="t" r="r" b="b"/>
              <a:pathLst>
                <a:path w="974504" h="569204">
                  <a:moveTo>
                    <a:pt x="28309" y="0"/>
                  </a:moveTo>
                  <a:lnTo>
                    <a:pt x="946196" y="0"/>
                  </a:lnTo>
                  <a:cubicBezTo>
                    <a:pt x="953704" y="0"/>
                    <a:pt x="960904" y="2982"/>
                    <a:pt x="966213" y="8291"/>
                  </a:cubicBezTo>
                  <a:cubicBezTo>
                    <a:pt x="971522" y="13600"/>
                    <a:pt x="974504" y="20801"/>
                    <a:pt x="974504" y="28309"/>
                  </a:cubicBezTo>
                  <a:lnTo>
                    <a:pt x="974504" y="540896"/>
                  </a:lnTo>
                  <a:cubicBezTo>
                    <a:pt x="974504" y="548404"/>
                    <a:pt x="971522" y="555604"/>
                    <a:pt x="966213" y="560913"/>
                  </a:cubicBezTo>
                  <a:cubicBezTo>
                    <a:pt x="960904" y="566222"/>
                    <a:pt x="953704" y="569204"/>
                    <a:pt x="946196" y="569204"/>
                  </a:cubicBezTo>
                  <a:lnTo>
                    <a:pt x="28309" y="569204"/>
                  </a:lnTo>
                  <a:cubicBezTo>
                    <a:pt x="20801" y="569204"/>
                    <a:pt x="13600" y="566222"/>
                    <a:pt x="8291" y="560913"/>
                  </a:cubicBezTo>
                  <a:cubicBezTo>
                    <a:pt x="2982" y="555604"/>
                    <a:pt x="0" y="548404"/>
                    <a:pt x="0" y="540896"/>
                  </a:cubicBezTo>
                  <a:lnTo>
                    <a:pt x="0" y="28309"/>
                  </a:lnTo>
                  <a:cubicBezTo>
                    <a:pt x="0" y="20801"/>
                    <a:pt x="2982" y="13600"/>
                    <a:pt x="8291" y="8291"/>
                  </a:cubicBezTo>
                  <a:cubicBezTo>
                    <a:pt x="13600" y="2982"/>
                    <a:pt x="20801" y="0"/>
                    <a:pt x="28309" y="0"/>
                  </a:cubicBezTo>
                  <a:close/>
                </a:path>
              </a:pathLst>
            </a:custGeom>
            <a:blipFill>
              <a:blip r:embed="rId2"/>
              <a:stretch>
                <a:fillRect l="-1232" r="-1232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60775" y="4081145"/>
            <a:ext cx="2159635" cy="1270635"/>
            <a:chOff x="0" y="0"/>
            <a:chExt cx="974504" cy="5693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4504" cy="569396"/>
            </a:xfrm>
            <a:custGeom>
              <a:avLst/>
              <a:gdLst/>
              <a:ahLst/>
              <a:cxnLst/>
              <a:rect l="l" t="t" r="r" b="b"/>
              <a:pathLst>
                <a:path w="974504" h="569396">
                  <a:moveTo>
                    <a:pt x="28309" y="0"/>
                  </a:moveTo>
                  <a:lnTo>
                    <a:pt x="946196" y="0"/>
                  </a:lnTo>
                  <a:cubicBezTo>
                    <a:pt x="953704" y="0"/>
                    <a:pt x="960904" y="2982"/>
                    <a:pt x="966213" y="8291"/>
                  </a:cubicBezTo>
                  <a:cubicBezTo>
                    <a:pt x="971522" y="13600"/>
                    <a:pt x="974504" y="20801"/>
                    <a:pt x="974504" y="28309"/>
                  </a:cubicBezTo>
                  <a:lnTo>
                    <a:pt x="974504" y="541088"/>
                  </a:lnTo>
                  <a:cubicBezTo>
                    <a:pt x="974504" y="556722"/>
                    <a:pt x="961830" y="569396"/>
                    <a:pt x="946196" y="569396"/>
                  </a:cubicBezTo>
                  <a:lnTo>
                    <a:pt x="28309" y="569396"/>
                  </a:lnTo>
                  <a:cubicBezTo>
                    <a:pt x="20801" y="569396"/>
                    <a:pt x="13600" y="566414"/>
                    <a:pt x="8291" y="561105"/>
                  </a:cubicBezTo>
                  <a:cubicBezTo>
                    <a:pt x="2982" y="555796"/>
                    <a:pt x="0" y="548596"/>
                    <a:pt x="0" y="541088"/>
                  </a:cubicBezTo>
                  <a:lnTo>
                    <a:pt x="0" y="28309"/>
                  </a:lnTo>
                  <a:cubicBezTo>
                    <a:pt x="0" y="20801"/>
                    <a:pt x="2982" y="13600"/>
                    <a:pt x="8291" y="8291"/>
                  </a:cubicBezTo>
                  <a:cubicBezTo>
                    <a:pt x="13600" y="2982"/>
                    <a:pt x="20801" y="0"/>
                    <a:pt x="28309" y="0"/>
                  </a:cubicBezTo>
                  <a:close/>
                </a:path>
              </a:pathLst>
            </a:custGeom>
            <a:blipFill>
              <a:blip r:embed="rId3"/>
              <a:stretch>
                <a:fillRect b="-16525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7"/>
          <p:cNvGrpSpPr/>
          <p:nvPr/>
        </p:nvGrpSpPr>
        <p:grpSpPr>
          <a:xfrm>
            <a:off x="5880735" y="2626360"/>
            <a:ext cx="2113280" cy="1387475"/>
            <a:chOff x="0" y="0"/>
            <a:chExt cx="1002566" cy="826076"/>
          </a:xfrm>
        </p:grpSpPr>
        <p:sp>
          <p:nvSpPr>
            <p:cNvPr id="4" name="Freeform 8"/>
            <p:cNvSpPr/>
            <p:nvPr/>
          </p:nvSpPr>
          <p:spPr>
            <a:xfrm>
              <a:off x="0" y="0"/>
              <a:ext cx="1002566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4"/>
              <a:stretch>
                <a:fillRect t="-33159" b="-27493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80735" y="4081145"/>
            <a:ext cx="2113280" cy="1270635"/>
            <a:chOff x="0" y="0"/>
            <a:chExt cx="1002566" cy="8260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2566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5"/>
              <a:stretch>
                <a:fillRect l="-16093" r="-16093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677545" y="3157855"/>
            <a:ext cx="2381250" cy="32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Chuẩn bị teabreak</a:t>
            </a:r>
          </a:p>
        </p:txBody>
      </p:sp>
      <p:sp>
        <p:nvSpPr>
          <p:cNvPr id="18" name="TextBox 54"/>
          <p:cNvSpPr txBox="1"/>
          <p:nvPr/>
        </p:nvSpPr>
        <p:spPr>
          <a:xfrm>
            <a:off x="4450080" y="1587500"/>
            <a:ext cx="2686050" cy="32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Chia sẻ văn hóa trà/cà phê</a:t>
            </a:r>
          </a:p>
        </p:txBody>
      </p:sp>
      <p:sp>
        <p:nvSpPr>
          <p:cNvPr id="19" name="TextBox 54"/>
          <p:cNvSpPr txBox="1"/>
          <p:nvPr/>
        </p:nvSpPr>
        <p:spPr>
          <a:xfrm>
            <a:off x="8497570" y="3215005"/>
            <a:ext cx="2381250" cy="32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Trò chơi nhỏ</a:t>
            </a:r>
          </a:p>
        </p:txBody>
      </p:sp>
      <p:sp>
        <p:nvSpPr>
          <p:cNvPr id="20" name="TextBox 54"/>
          <p:cNvSpPr txBox="1"/>
          <p:nvPr/>
        </p:nvSpPr>
        <p:spPr>
          <a:xfrm>
            <a:off x="9460230" y="4250055"/>
            <a:ext cx="23812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Tặng quà</a:t>
            </a:r>
            <a:endParaRPr lang="vi-VN" altLang="zh-CN" sz="1515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1" name="TextBox 54"/>
          <p:cNvSpPr txBox="1"/>
          <p:nvPr/>
        </p:nvSpPr>
        <p:spPr>
          <a:xfrm>
            <a:off x="242570" y="4250055"/>
            <a:ext cx="23812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Thưởng thức trà/cà phê</a:t>
            </a:r>
            <a:endParaRPr lang="vi-VN" altLang="zh-CN" sz="1515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2" name="矩形 5"/>
          <p:cNvSpPr/>
          <p:nvPr/>
        </p:nvSpPr>
        <p:spPr>
          <a:xfrm>
            <a:off x="2092960" y="5643880"/>
            <a:ext cx="7399655" cy="546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2400" dirty="0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Chủ đề trà/cà phê</a:t>
            </a:r>
          </a:p>
        </p:txBody>
      </p:sp>
      <p:sp>
        <p:nvSpPr>
          <p:cNvPr id="23" name="文本框 1"/>
          <p:cNvSpPr txBox="1"/>
          <p:nvPr/>
        </p:nvSpPr>
        <p:spPr>
          <a:xfrm>
            <a:off x="1035050" y="396240"/>
            <a:ext cx="6141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Những hoạt động gợi ý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4"/>
          <a:stretch>
            <a:fillRect/>
          </a:stretch>
        </p:blipFill>
        <p:spPr>
          <a:xfrm rot="5823270">
            <a:off x="-14246" y="229492"/>
            <a:ext cx="1165487" cy="795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6" grpId="0" bldLvl="0" animBg="1"/>
      <p:bldP spid="15" grpId="0" bldLvl="0" animBg="1"/>
      <p:bldP spid="6" grpId="0" bldLvl="0" animBg="1"/>
      <p:bldP spid="5" grpId="0" bldLvl="0" animBg="1"/>
      <p:bldP spid="32" grpId="0"/>
      <p:bldP spid="18" grpId="0"/>
      <p:bldP spid="19" grpId="0"/>
      <p:bldP spid="20" grpId="0"/>
      <p:bldP spid="21" grpId="0"/>
      <p:bldP spid="2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13"/>
          <p:cNvSpPr/>
          <p:nvPr/>
        </p:nvSpPr>
        <p:spPr>
          <a:xfrm rot="3000000" flipH="1">
            <a:off x="5308600" y="210820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任意多边形 100"/>
          <p:cNvSpPr/>
          <p:nvPr/>
        </p:nvSpPr>
        <p:spPr bwMode="auto">
          <a:xfrm>
            <a:off x="7890142" y="4628970"/>
            <a:ext cx="2788364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任意多边形 112"/>
          <p:cNvSpPr/>
          <p:nvPr/>
        </p:nvSpPr>
        <p:spPr>
          <a:xfrm rot="1200000">
            <a:off x="8055255" y="3386050"/>
            <a:ext cx="735392" cy="1095881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任意多边形 113"/>
          <p:cNvSpPr/>
          <p:nvPr/>
        </p:nvSpPr>
        <p:spPr>
          <a:xfrm rot="20820000" flipH="1">
            <a:off x="2891790" y="3431540"/>
            <a:ext cx="735330" cy="100457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任意多边形 108"/>
          <p:cNvSpPr/>
          <p:nvPr/>
        </p:nvSpPr>
        <p:spPr bwMode="auto">
          <a:xfrm flipH="1">
            <a:off x="940177" y="4628839"/>
            <a:ext cx="2790165" cy="313622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00125">
              <a:lnSpc>
                <a:spcPct val="130000"/>
              </a:lnSpc>
              <a:defRPr/>
            </a:pPr>
            <a:endParaRPr lang="zh-CN" altLang="en-US" sz="1095" kern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2" name="TextBox 54"/>
          <p:cNvSpPr txBox="1"/>
          <p:nvPr/>
        </p:nvSpPr>
        <p:spPr>
          <a:xfrm>
            <a:off x="677545" y="3157855"/>
            <a:ext cx="2381250" cy="32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Chuẩn bị vật liệu</a:t>
            </a:r>
          </a:p>
        </p:txBody>
      </p:sp>
      <p:sp>
        <p:nvSpPr>
          <p:cNvPr id="18" name="TextBox 54"/>
          <p:cNvSpPr txBox="1"/>
          <p:nvPr/>
        </p:nvSpPr>
        <p:spPr>
          <a:xfrm>
            <a:off x="4450080" y="1500505"/>
            <a:ext cx="2686050" cy="55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Chia sẻ cách cắm hoa, phối màu</a:t>
            </a:r>
          </a:p>
        </p:txBody>
      </p:sp>
      <p:sp>
        <p:nvSpPr>
          <p:cNvPr id="19" name="TextBox 54"/>
          <p:cNvSpPr txBox="1"/>
          <p:nvPr/>
        </p:nvSpPr>
        <p:spPr>
          <a:xfrm>
            <a:off x="8497570" y="3215005"/>
            <a:ext cx="2381250" cy="32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5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Thi cắm hoa, tặng quà</a:t>
            </a:r>
          </a:p>
        </p:txBody>
      </p:sp>
      <p:sp>
        <p:nvSpPr>
          <p:cNvPr id="20" name="TextBox 54"/>
          <p:cNvSpPr txBox="1"/>
          <p:nvPr/>
        </p:nvSpPr>
        <p:spPr>
          <a:xfrm>
            <a:off x="9460230" y="4250055"/>
            <a:ext cx="23812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Tặng quà</a:t>
            </a:r>
            <a:endParaRPr lang="vi-VN" altLang="zh-CN" sz="1515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1" name="TextBox 54"/>
          <p:cNvSpPr txBox="1"/>
          <p:nvPr/>
        </p:nvSpPr>
        <p:spPr>
          <a:xfrm>
            <a:off x="242570" y="4250055"/>
            <a:ext cx="23812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15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Chọn địa điểm phù hợp</a:t>
            </a:r>
          </a:p>
        </p:txBody>
      </p:sp>
      <p:sp>
        <p:nvSpPr>
          <p:cNvPr id="22" name="矩形 5"/>
          <p:cNvSpPr/>
          <p:nvPr/>
        </p:nvSpPr>
        <p:spPr>
          <a:xfrm>
            <a:off x="2092960" y="5643880"/>
            <a:ext cx="7399655" cy="546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sz="2400" dirty="0">
                <a:solidFill>
                  <a:srgbClr val="1B45E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Chủ đề cắm hoa</a:t>
            </a:r>
          </a:p>
        </p:txBody>
      </p:sp>
      <p:sp>
        <p:nvSpPr>
          <p:cNvPr id="23" name="文本框 1"/>
          <p:cNvSpPr txBox="1"/>
          <p:nvPr/>
        </p:nvSpPr>
        <p:spPr>
          <a:xfrm>
            <a:off x="1035050" y="396240"/>
            <a:ext cx="6141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Những hoạt động gợi ý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4"/>
          <a:stretch>
            <a:fillRect/>
          </a:stretch>
        </p:blipFill>
        <p:spPr>
          <a:xfrm rot="5823270">
            <a:off x="-14246" y="229492"/>
            <a:ext cx="1165487" cy="795363"/>
          </a:xfrm>
          <a:prstGeom prst="rect">
            <a:avLst/>
          </a:prstGeom>
        </p:spPr>
      </p:pic>
      <p:grpSp>
        <p:nvGrpSpPr>
          <p:cNvPr id="2" name="Group 5"/>
          <p:cNvGrpSpPr/>
          <p:nvPr/>
        </p:nvGrpSpPr>
        <p:grpSpPr>
          <a:xfrm>
            <a:off x="5881370" y="2626360"/>
            <a:ext cx="2112010" cy="1392555"/>
            <a:chOff x="0" y="0"/>
            <a:chExt cx="1002566" cy="826076"/>
          </a:xfrm>
        </p:grpSpPr>
        <p:sp>
          <p:nvSpPr>
            <p:cNvPr id="7" name="Freeform 6"/>
            <p:cNvSpPr/>
            <p:nvPr/>
          </p:nvSpPr>
          <p:spPr>
            <a:xfrm>
              <a:off x="0" y="0"/>
              <a:ext cx="1002566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3"/>
              <a:stretch>
                <a:fillRect t="-19615" b="-1749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13"/>
          <p:cNvGrpSpPr/>
          <p:nvPr/>
        </p:nvGrpSpPr>
        <p:grpSpPr>
          <a:xfrm>
            <a:off x="3660140" y="4080510"/>
            <a:ext cx="2160270" cy="1271270"/>
            <a:chOff x="0" y="0"/>
            <a:chExt cx="1002566" cy="826076"/>
          </a:xfrm>
        </p:grpSpPr>
        <p:sp>
          <p:nvSpPr>
            <p:cNvPr id="24" name="Freeform 14"/>
            <p:cNvSpPr/>
            <p:nvPr/>
          </p:nvSpPr>
          <p:spPr>
            <a:xfrm>
              <a:off x="0" y="0"/>
              <a:ext cx="1002566" cy="826076"/>
            </a:xfrm>
            <a:custGeom>
              <a:avLst/>
              <a:gdLst/>
              <a:ahLst/>
              <a:cxnLst/>
              <a:rect l="l" t="t" r="r" b="b"/>
              <a:pathLst>
                <a:path w="1002566" h="826076">
                  <a:moveTo>
                    <a:pt x="39920" y="0"/>
                  </a:moveTo>
                  <a:lnTo>
                    <a:pt x="962646" y="0"/>
                  </a:lnTo>
                  <a:cubicBezTo>
                    <a:pt x="984693" y="0"/>
                    <a:pt x="1002566" y="17873"/>
                    <a:pt x="1002566" y="39920"/>
                  </a:cubicBezTo>
                  <a:lnTo>
                    <a:pt x="1002566" y="786156"/>
                  </a:lnTo>
                  <a:cubicBezTo>
                    <a:pt x="1002566" y="808203"/>
                    <a:pt x="984693" y="826076"/>
                    <a:pt x="962646" y="826076"/>
                  </a:cubicBezTo>
                  <a:lnTo>
                    <a:pt x="39920" y="826076"/>
                  </a:lnTo>
                  <a:cubicBezTo>
                    <a:pt x="17873" y="826076"/>
                    <a:pt x="0" y="808203"/>
                    <a:pt x="0" y="786156"/>
                  </a:cubicBezTo>
                  <a:lnTo>
                    <a:pt x="0" y="39920"/>
                  </a:lnTo>
                  <a:cubicBezTo>
                    <a:pt x="0" y="17873"/>
                    <a:pt x="17873" y="0"/>
                    <a:pt x="39920" y="0"/>
                  </a:cubicBezTo>
                  <a:close/>
                </a:path>
              </a:pathLst>
            </a:custGeom>
            <a:blipFill>
              <a:blip r:embed="rId4"/>
              <a:stretch>
                <a:fillRect t="-21547" b="-2154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11"/>
          <p:cNvGrpSpPr/>
          <p:nvPr/>
        </p:nvGrpSpPr>
        <p:grpSpPr>
          <a:xfrm>
            <a:off x="3660140" y="2622550"/>
            <a:ext cx="2160270" cy="1395095"/>
            <a:chOff x="0" y="0"/>
            <a:chExt cx="974504" cy="569396"/>
          </a:xfrm>
        </p:grpSpPr>
        <p:sp>
          <p:nvSpPr>
            <p:cNvPr id="26" name="Freeform 12"/>
            <p:cNvSpPr/>
            <p:nvPr/>
          </p:nvSpPr>
          <p:spPr>
            <a:xfrm>
              <a:off x="0" y="0"/>
              <a:ext cx="974504" cy="569396"/>
            </a:xfrm>
            <a:custGeom>
              <a:avLst/>
              <a:gdLst/>
              <a:ahLst/>
              <a:cxnLst/>
              <a:rect l="l" t="t" r="r" b="b"/>
              <a:pathLst>
                <a:path w="974504" h="569396">
                  <a:moveTo>
                    <a:pt x="28309" y="0"/>
                  </a:moveTo>
                  <a:lnTo>
                    <a:pt x="946196" y="0"/>
                  </a:lnTo>
                  <a:cubicBezTo>
                    <a:pt x="953704" y="0"/>
                    <a:pt x="960904" y="2982"/>
                    <a:pt x="966213" y="8291"/>
                  </a:cubicBezTo>
                  <a:cubicBezTo>
                    <a:pt x="971522" y="13600"/>
                    <a:pt x="974504" y="20801"/>
                    <a:pt x="974504" y="28309"/>
                  </a:cubicBezTo>
                  <a:lnTo>
                    <a:pt x="974504" y="541088"/>
                  </a:lnTo>
                  <a:cubicBezTo>
                    <a:pt x="974504" y="556722"/>
                    <a:pt x="961830" y="569396"/>
                    <a:pt x="946196" y="569396"/>
                  </a:cubicBezTo>
                  <a:lnTo>
                    <a:pt x="28309" y="569396"/>
                  </a:lnTo>
                  <a:cubicBezTo>
                    <a:pt x="20801" y="569396"/>
                    <a:pt x="13600" y="566414"/>
                    <a:pt x="8291" y="561105"/>
                  </a:cubicBezTo>
                  <a:cubicBezTo>
                    <a:pt x="2982" y="555796"/>
                    <a:pt x="0" y="548596"/>
                    <a:pt x="0" y="541088"/>
                  </a:cubicBezTo>
                  <a:lnTo>
                    <a:pt x="0" y="28309"/>
                  </a:lnTo>
                  <a:cubicBezTo>
                    <a:pt x="0" y="20801"/>
                    <a:pt x="2982" y="13600"/>
                    <a:pt x="8291" y="8291"/>
                  </a:cubicBezTo>
                  <a:cubicBezTo>
                    <a:pt x="13600" y="2982"/>
                    <a:pt x="20801" y="0"/>
                    <a:pt x="28309" y="0"/>
                  </a:cubicBezTo>
                  <a:close/>
                </a:path>
              </a:pathLst>
            </a:custGeom>
            <a:blipFill>
              <a:blip r:embed="rId5"/>
              <a:stretch>
                <a:fillRect t="-7193" b="-7193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Freeform 10"/>
          <p:cNvSpPr/>
          <p:nvPr/>
        </p:nvSpPr>
        <p:spPr>
          <a:xfrm>
            <a:off x="5881370" y="4080510"/>
            <a:ext cx="2112645" cy="1271270"/>
          </a:xfrm>
          <a:custGeom>
            <a:avLst/>
            <a:gdLst/>
            <a:ahLst/>
            <a:cxnLst/>
            <a:rect l="l" t="t" r="r" b="b"/>
            <a:pathLst>
              <a:path w="974504" h="569204">
                <a:moveTo>
                  <a:pt x="28309" y="0"/>
                </a:moveTo>
                <a:lnTo>
                  <a:pt x="946196" y="0"/>
                </a:lnTo>
                <a:cubicBezTo>
                  <a:pt x="953704" y="0"/>
                  <a:pt x="960904" y="2982"/>
                  <a:pt x="966213" y="8291"/>
                </a:cubicBezTo>
                <a:cubicBezTo>
                  <a:pt x="971522" y="13600"/>
                  <a:pt x="974504" y="20801"/>
                  <a:pt x="974504" y="28309"/>
                </a:cubicBezTo>
                <a:lnTo>
                  <a:pt x="974504" y="540896"/>
                </a:lnTo>
                <a:cubicBezTo>
                  <a:pt x="974504" y="548404"/>
                  <a:pt x="971522" y="555604"/>
                  <a:pt x="966213" y="560913"/>
                </a:cubicBezTo>
                <a:cubicBezTo>
                  <a:pt x="960904" y="566222"/>
                  <a:pt x="953704" y="569204"/>
                  <a:pt x="946196" y="569204"/>
                </a:cubicBezTo>
                <a:lnTo>
                  <a:pt x="28309" y="569204"/>
                </a:lnTo>
                <a:cubicBezTo>
                  <a:pt x="20801" y="569204"/>
                  <a:pt x="13600" y="566222"/>
                  <a:pt x="8291" y="560913"/>
                </a:cubicBezTo>
                <a:cubicBezTo>
                  <a:pt x="2982" y="555604"/>
                  <a:pt x="0" y="548404"/>
                  <a:pt x="0" y="540896"/>
                </a:cubicBezTo>
                <a:lnTo>
                  <a:pt x="0" y="28309"/>
                </a:lnTo>
                <a:cubicBezTo>
                  <a:pt x="0" y="20801"/>
                  <a:pt x="2982" y="13600"/>
                  <a:pt x="8291" y="8291"/>
                </a:cubicBezTo>
                <a:cubicBezTo>
                  <a:pt x="13600" y="2982"/>
                  <a:pt x="20801" y="0"/>
                  <a:pt x="28309" y="0"/>
                </a:cubicBezTo>
                <a:close/>
              </a:path>
            </a:pathLst>
          </a:custGeom>
          <a:blipFill>
            <a:blip r:embed="rId6"/>
            <a:stretch>
              <a:fillRect t="-90185" b="-90185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6" grpId="0" bldLvl="0" animBg="1"/>
      <p:bldP spid="15" grpId="0" bldLvl="0" animBg="1"/>
      <p:bldP spid="6" grpId="0" bldLvl="0" animBg="1"/>
      <p:bldP spid="5" grpId="0" bldLvl="0" animBg="1"/>
      <p:bldP spid="32" grpId="0"/>
      <p:bldP spid="18" grpId="0"/>
      <p:bldP spid="19" grpId="0"/>
      <p:bldP spid="20" grpId="0"/>
      <p:bldP spid="21" grpId="0"/>
      <p:bldP spid="2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5C890BD-888E-4A0B-8478-D437B8299AB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5954b2602eca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152B0"/>
        </a:solidFill>
        <a:ln w="25400" cap="flat" cmpd="sng" algn="ctr">
          <a:noFill/>
          <a:prstDash val="solid"/>
        </a:ln>
      </a:spPr>
      <a:bodyPr rtlCol="0" anchor="ctr"/>
      <a:lstStyle>
        <a:defPPr algn="ctr">
          <a:lnSpc>
            <a:spcPct val="130000"/>
          </a:lnSpc>
          <a:defRPr sz="1705" kern="0" dirty="0">
            <a:cs typeface="+mn-ea"/>
            <a:sym typeface="+mn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604</Words>
  <Application>Microsoft Office PowerPoint</Application>
  <PresentationFormat>Widescreen</PresentationFormat>
  <Paragraphs>94</Paragraphs>
  <Slides>19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Microsoft YaHei</vt:lpstr>
      <vt:lpstr>Arial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5954b2602eca9</dc:title>
  <dc:creator>盒子端</dc:creator>
  <cp:lastModifiedBy>tieungu13 tieungu13</cp:lastModifiedBy>
  <cp:revision>80</cp:revision>
  <dcterms:created xsi:type="dcterms:W3CDTF">2017-06-29T07:24:00Z</dcterms:created>
  <dcterms:modified xsi:type="dcterms:W3CDTF">2024-07-28T13:55:38Z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1033-12.2.0.13110</vt:lpwstr>
  </property>
  <property fmtid="{D5CDD505-2E9C-101B-9397-08002B2CF9AE}" pid="3" name="ICV">
    <vt:lpwstr>2A53AB58C1F04A4DA9284D8FAF65A7CC_13</vt:lpwstr>
  </property>
</Properties>
</file>